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26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942471-8C73-42BE-B360-628B7F554614}" type="doc">
      <dgm:prSet loTypeId="urn:microsoft.com/office/officeart/2008/layout/BendingPictureBlock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IN"/>
        </a:p>
      </dgm:t>
    </dgm:pt>
    <dgm:pt modelId="{783C95A3-3723-44CC-9288-7352FB7A8DB5}">
      <dgm:prSet phldrT="[Text]"/>
      <dgm:spPr/>
      <dgm:t>
        <a:bodyPr/>
        <a:lstStyle/>
        <a:p>
          <a:r>
            <a:rPr lang="en-US" dirty="0"/>
            <a:t>CEO Conclave </a:t>
          </a:r>
          <a:endParaRPr lang="en-IN" dirty="0"/>
        </a:p>
      </dgm:t>
    </dgm:pt>
    <dgm:pt modelId="{EF023669-CDDD-42E0-885C-A1D9B1DB3172}" type="parTrans" cxnId="{2C32DCE9-9D8A-493D-8C93-F6589827FA33}">
      <dgm:prSet/>
      <dgm:spPr/>
      <dgm:t>
        <a:bodyPr/>
        <a:lstStyle/>
        <a:p>
          <a:endParaRPr lang="en-IN"/>
        </a:p>
      </dgm:t>
    </dgm:pt>
    <dgm:pt modelId="{DE5129FA-570D-4A13-8FD0-74B8E261FD99}" type="sibTrans" cxnId="{2C32DCE9-9D8A-493D-8C93-F6589827FA33}">
      <dgm:prSet/>
      <dgm:spPr/>
      <dgm:t>
        <a:bodyPr/>
        <a:lstStyle/>
        <a:p>
          <a:endParaRPr lang="en-IN"/>
        </a:p>
      </dgm:t>
    </dgm:pt>
    <dgm:pt modelId="{81D74615-2B6C-4F34-AD8C-0EF5CF0210D9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/>
            <a:t>State Sessions</a:t>
          </a:r>
          <a:endParaRPr lang="en-IN" dirty="0"/>
        </a:p>
      </dgm:t>
    </dgm:pt>
    <dgm:pt modelId="{E7FA45F3-BF44-46D0-AE22-DFEC1EBABDB3}" type="parTrans" cxnId="{BA04EB2B-1D36-413F-86A4-FD206A728849}">
      <dgm:prSet/>
      <dgm:spPr/>
      <dgm:t>
        <a:bodyPr/>
        <a:lstStyle/>
        <a:p>
          <a:endParaRPr lang="en-IN"/>
        </a:p>
      </dgm:t>
    </dgm:pt>
    <dgm:pt modelId="{B83CBF7E-3B57-4B46-9247-C1DAD04A3884}" type="sibTrans" cxnId="{BA04EB2B-1D36-413F-86A4-FD206A728849}">
      <dgm:prSet/>
      <dgm:spPr/>
      <dgm:t>
        <a:bodyPr/>
        <a:lstStyle/>
        <a:p>
          <a:endParaRPr lang="en-IN"/>
        </a:p>
      </dgm:t>
    </dgm:pt>
    <dgm:pt modelId="{0269528A-C368-448C-AC11-22493A81F321}">
      <dgm:prSet phldrT="[Text]"/>
      <dgm:spPr/>
      <dgm:t>
        <a:bodyPr/>
        <a:lstStyle/>
        <a:p>
          <a:r>
            <a:rPr lang="en-US" dirty="0"/>
            <a:t>Motorsports</a:t>
          </a:r>
          <a:endParaRPr lang="en-IN" dirty="0"/>
        </a:p>
      </dgm:t>
    </dgm:pt>
    <dgm:pt modelId="{55CDC991-1C0A-46DF-BE36-4E4AE3CD5154}" type="parTrans" cxnId="{C9E73597-5257-42A3-8AFB-0B7A561C133A}">
      <dgm:prSet/>
      <dgm:spPr/>
      <dgm:t>
        <a:bodyPr/>
        <a:lstStyle/>
        <a:p>
          <a:endParaRPr lang="en-IN"/>
        </a:p>
      </dgm:t>
    </dgm:pt>
    <dgm:pt modelId="{8F1095A4-BE32-4BA8-9098-E7574999507B}" type="sibTrans" cxnId="{C9E73597-5257-42A3-8AFB-0B7A561C133A}">
      <dgm:prSet/>
      <dgm:spPr/>
      <dgm:t>
        <a:bodyPr/>
        <a:lstStyle/>
        <a:p>
          <a:endParaRPr lang="en-IN"/>
        </a:p>
      </dgm:t>
    </dgm:pt>
    <dgm:pt modelId="{89D47580-7909-4B55-AB75-9C87B7E75E05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Buyer Seller Meets</a:t>
          </a:r>
          <a:endParaRPr lang="en-IN" dirty="0"/>
        </a:p>
      </dgm:t>
    </dgm:pt>
    <dgm:pt modelId="{BC3D1D35-0B7F-4832-91BD-5DAE02A0361E}" type="sibTrans" cxnId="{33A0C435-78EA-4166-B9C1-83191E9AF0DA}">
      <dgm:prSet/>
      <dgm:spPr/>
      <dgm:t>
        <a:bodyPr/>
        <a:lstStyle/>
        <a:p>
          <a:endParaRPr lang="en-IN"/>
        </a:p>
      </dgm:t>
    </dgm:pt>
    <dgm:pt modelId="{892C28F3-CC68-44F9-A20B-350C5A36DED8}" type="parTrans" cxnId="{33A0C435-78EA-4166-B9C1-83191E9AF0DA}">
      <dgm:prSet/>
      <dgm:spPr/>
      <dgm:t>
        <a:bodyPr/>
        <a:lstStyle/>
        <a:p>
          <a:endParaRPr lang="en-IN"/>
        </a:p>
      </dgm:t>
    </dgm:pt>
    <dgm:pt modelId="{268231F3-E3F9-4BB2-BA74-8E0E1A86436B}" type="pres">
      <dgm:prSet presAssocID="{53942471-8C73-42BE-B360-628B7F554614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IN"/>
        </a:p>
      </dgm:t>
    </dgm:pt>
    <dgm:pt modelId="{D5F2E1FE-27C4-42A1-A95C-216618911E79}" type="pres">
      <dgm:prSet presAssocID="{783C95A3-3723-44CC-9288-7352FB7A8DB5}" presName="composite" presStyleCnt="0"/>
      <dgm:spPr/>
    </dgm:pt>
    <dgm:pt modelId="{B67799DB-B960-4267-A2CE-E6D92D1236AC}" type="pres">
      <dgm:prSet presAssocID="{783C95A3-3723-44CC-9288-7352FB7A8DB5}" presName="rect1" presStyleLbl="b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2000" r="-62000"/>
          </a:stretch>
        </a:blipFill>
      </dgm:spPr>
    </dgm:pt>
    <dgm:pt modelId="{B1CF5C20-13F1-4ADE-B621-785A77A0E8B4}" type="pres">
      <dgm:prSet presAssocID="{783C95A3-3723-44CC-9288-7352FB7A8DB5}" presName="rect2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460BB10-6F58-4E3A-AB03-5B6E7900F6EA}" type="pres">
      <dgm:prSet presAssocID="{DE5129FA-570D-4A13-8FD0-74B8E261FD99}" presName="sibTrans" presStyleCnt="0"/>
      <dgm:spPr/>
    </dgm:pt>
    <dgm:pt modelId="{DE08C391-BF10-4677-AE1B-FB5672149778}" type="pres">
      <dgm:prSet presAssocID="{89D47580-7909-4B55-AB75-9C87B7E75E05}" presName="composite" presStyleCnt="0"/>
      <dgm:spPr/>
    </dgm:pt>
    <dgm:pt modelId="{AAA742CA-40FE-439B-8EFC-FB1196F018C3}" type="pres">
      <dgm:prSet presAssocID="{89D47580-7909-4B55-AB75-9C87B7E75E05}" presName="rect1" presStyleLbl="b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7000" r="-27000"/>
          </a:stretch>
        </a:blipFill>
      </dgm:spPr>
    </dgm:pt>
    <dgm:pt modelId="{016D51A8-9300-4925-91D7-005D68016038}" type="pres">
      <dgm:prSet presAssocID="{89D47580-7909-4B55-AB75-9C87B7E75E05}" presName="rect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D726B5D-0381-4503-904A-720FE1306038}" type="pres">
      <dgm:prSet presAssocID="{BC3D1D35-0B7F-4832-91BD-5DAE02A0361E}" presName="sibTrans" presStyleCnt="0"/>
      <dgm:spPr/>
    </dgm:pt>
    <dgm:pt modelId="{262069B7-7415-4067-BBFA-1039D62BA92F}" type="pres">
      <dgm:prSet presAssocID="{81D74615-2B6C-4F34-AD8C-0EF5CF0210D9}" presName="composite" presStyleCnt="0"/>
      <dgm:spPr/>
    </dgm:pt>
    <dgm:pt modelId="{861BC5C1-C3BD-4B71-89D3-07C331148CEC}" type="pres">
      <dgm:prSet presAssocID="{81D74615-2B6C-4F34-AD8C-0EF5CF0210D9}" presName="rect1" presStyleLbl="bgImgPlace1" presStyleIdx="2" presStyleCnt="4"/>
      <dgm:spPr>
        <a:blipFill>
          <a:blip xmlns:r="http://schemas.openxmlformats.org/officeDocument/2006/relationships" r:embed="rId3"/>
          <a:srcRect/>
          <a:stretch>
            <a:fillRect l="-6000" r="-6000"/>
          </a:stretch>
        </a:blipFill>
      </dgm:spPr>
    </dgm:pt>
    <dgm:pt modelId="{466E42D4-6945-40B4-9019-66F448722BEE}" type="pres">
      <dgm:prSet presAssocID="{81D74615-2B6C-4F34-AD8C-0EF5CF0210D9}" presName="rect2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EDFE3F5-8125-4C4B-9C3C-BE8BCD408788}" type="pres">
      <dgm:prSet presAssocID="{B83CBF7E-3B57-4B46-9247-C1DAD04A3884}" presName="sibTrans" presStyleCnt="0"/>
      <dgm:spPr/>
    </dgm:pt>
    <dgm:pt modelId="{DB2C2C00-779C-4E80-8D7B-64147244FA38}" type="pres">
      <dgm:prSet presAssocID="{0269528A-C368-448C-AC11-22493A81F321}" presName="composite" presStyleCnt="0"/>
      <dgm:spPr/>
    </dgm:pt>
    <dgm:pt modelId="{20391EF1-4A50-4E47-B2D7-72E31F785362}" type="pres">
      <dgm:prSet presAssocID="{0269528A-C368-448C-AC11-22493A81F321}" presName="rect1" presStyleLbl="b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2000" r="-12000"/>
          </a:stretch>
        </a:blipFill>
      </dgm:spPr>
    </dgm:pt>
    <dgm:pt modelId="{89ECD073-56A7-4B24-B861-DBA21C91755B}" type="pres">
      <dgm:prSet presAssocID="{0269528A-C368-448C-AC11-22493A81F321}" presName="rect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2C32DCE9-9D8A-493D-8C93-F6589827FA33}" srcId="{53942471-8C73-42BE-B360-628B7F554614}" destId="{783C95A3-3723-44CC-9288-7352FB7A8DB5}" srcOrd="0" destOrd="0" parTransId="{EF023669-CDDD-42E0-885C-A1D9B1DB3172}" sibTransId="{DE5129FA-570D-4A13-8FD0-74B8E261FD99}"/>
    <dgm:cxn modelId="{33A0C435-78EA-4166-B9C1-83191E9AF0DA}" srcId="{53942471-8C73-42BE-B360-628B7F554614}" destId="{89D47580-7909-4B55-AB75-9C87B7E75E05}" srcOrd="1" destOrd="0" parTransId="{892C28F3-CC68-44F9-A20B-350C5A36DED8}" sibTransId="{BC3D1D35-0B7F-4832-91BD-5DAE02A0361E}"/>
    <dgm:cxn modelId="{BA04EB2B-1D36-413F-86A4-FD206A728849}" srcId="{53942471-8C73-42BE-B360-628B7F554614}" destId="{81D74615-2B6C-4F34-AD8C-0EF5CF0210D9}" srcOrd="2" destOrd="0" parTransId="{E7FA45F3-BF44-46D0-AE22-DFEC1EBABDB3}" sibTransId="{B83CBF7E-3B57-4B46-9247-C1DAD04A3884}"/>
    <dgm:cxn modelId="{519981F6-2AAB-47C4-9805-941A3DCEF0DA}" type="presOf" srcId="{0269528A-C368-448C-AC11-22493A81F321}" destId="{89ECD073-56A7-4B24-B861-DBA21C91755B}" srcOrd="0" destOrd="0" presId="urn:microsoft.com/office/officeart/2008/layout/BendingPictureBlocks"/>
    <dgm:cxn modelId="{04AF8460-B9E2-44F1-9FE4-D2F5F0CE9672}" type="presOf" srcId="{53942471-8C73-42BE-B360-628B7F554614}" destId="{268231F3-E3F9-4BB2-BA74-8E0E1A86436B}" srcOrd="0" destOrd="0" presId="urn:microsoft.com/office/officeart/2008/layout/BendingPictureBlocks"/>
    <dgm:cxn modelId="{89230973-8FE3-47B4-80C1-AA2DBCCE5D42}" type="presOf" srcId="{89D47580-7909-4B55-AB75-9C87B7E75E05}" destId="{016D51A8-9300-4925-91D7-005D68016038}" srcOrd="0" destOrd="0" presId="urn:microsoft.com/office/officeart/2008/layout/BendingPictureBlocks"/>
    <dgm:cxn modelId="{CC0F1FA9-C91C-47EC-A1CE-5DF76A04DFBB}" type="presOf" srcId="{783C95A3-3723-44CC-9288-7352FB7A8DB5}" destId="{B1CF5C20-13F1-4ADE-B621-785A77A0E8B4}" srcOrd="0" destOrd="0" presId="urn:microsoft.com/office/officeart/2008/layout/BendingPictureBlocks"/>
    <dgm:cxn modelId="{C9E73597-5257-42A3-8AFB-0B7A561C133A}" srcId="{53942471-8C73-42BE-B360-628B7F554614}" destId="{0269528A-C368-448C-AC11-22493A81F321}" srcOrd="3" destOrd="0" parTransId="{55CDC991-1C0A-46DF-BE36-4E4AE3CD5154}" sibTransId="{8F1095A4-BE32-4BA8-9098-E7574999507B}"/>
    <dgm:cxn modelId="{5CA606D2-713D-4FB6-8887-EBCE6CE7D1BF}" type="presOf" srcId="{81D74615-2B6C-4F34-AD8C-0EF5CF0210D9}" destId="{466E42D4-6945-40B4-9019-66F448722BEE}" srcOrd="0" destOrd="0" presId="urn:microsoft.com/office/officeart/2008/layout/BendingPictureBlocks"/>
    <dgm:cxn modelId="{0536365C-7FD9-4887-99F3-F60ADE8BB05C}" type="presParOf" srcId="{268231F3-E3F9-4BB2-BA74-8E0E1A86436B}" destId="{D5F2E1FE-27C4-42A1-A95C-216618911E79}" srcOrd="0" destOrd="0" presId="urn:microsoft.com/office/officeart/2008/layout/BendingPictureBlocks"/>
    <dgm:cxn modelId="{F3EFA087-6ECA-4441-B05C-D7DAEBEFB2AA}" type="presParOf" srcId="{D5F2E1FE-27C4-42A1-A95C-216618911E79}" destId="{B67799DB-B960-4267-A2CE-E6D92D1236AC}" srcOrd="0" destOrd="0" presId="urn:microsoft.com/office/officeart/2008/layout/BendingPictureBlocks"/>
    <dgm:cxn modelId="{F516FEEA-CD02-4636-AA3D-1C070D8F720B}" type="presParOf" srcId="{D5F2E1FE-27C4-42A1-A95C-216618911E79}" destId="{B1CF5C20-13F1-4ADE-B621-785A77A0E8B4}" srcOrd="1" destOrd="0" presId="urn:microsoft.com/office/officeart/2008/layout/BendingPictureBlocks"/>
    <dgm:cxn modelId="{DF0D46BC-82CD-4431-BC95-A3F09F42CE55}" type="presParOf" srcId="{268231F3-E3F9-4BB2-BA74-8E0E1A86436B}" destId="{B460BB10-6F58-4E3A-AB03-5B6E7900F6EA}" srcOrd="1" destOrd="0" presId="urn:microsoft.com/office/officeart/2008/layout/BendingPictureBlocks"/>
    <dgm:cxn modelId="{01F923AE-6046-42A7-9A7E-3804A3C45EE3}" type="presParOf" srcId="{268231F3-E3F9-4BB2-BA74-8E0E1A86436B}" destId="{DE08C391-BF10-4677-AE1B-FB5672149778}" srcOrd="2" destOrd="0" presId="urn:microsoft.com/office/officeart/2008/layout/BendingPictureBlocks"/>
    <dgm:cxn modelId="{C1121422-E8A0-4979-B5B4-6F8355BF367C}" type="presParOf" srcId="{DE08C391-BF10-4677-AE1B-FB5672149778}" destId="{AAA742CA-40FE-439B-8EFC-FB1196F018C3}" srcOrd="0" destOrd="0" presId="urn:microsoft.com/office/officeart/2008/layout/BendingPictureBlocks"/>
    <dgm:cxn modelId="{D98ADF17-8148-4F70-A7F7-C011C5D39303}" type="presParOf" srcId="{DE08C391-BF10-4677-AE1B-FB5672149778}" destId="{016D51A8-9300-4925-91D7-005D68016038}" srcOrd="1" destOrd="0" presId="urn:microsoft.com/office/officeart/2008/layout/BendingPictureBlocks"/>
    <dgm:cxn modelId="{3E8617CF-B581-40B3-8D73-F02163C3F21A}" type="presParOf" srcId="{268231F3-E3F9-4BB2-BA74-8E0E1A86436B}" destId="{2D726B5D-0381-4503-904A-720FE1306038}" srcOrd="3" destOrd="0" presId="urn:microsoft.com/office/officeart/2008/layout/BendingPictureBlocks"/>
    <dgm:cxn modelId="{1C612CEF-EE12-418E-A82D-E9EBBEDB1089}" type="presParOf" srcId="{268231F3-E3F9-4BB2-BA74-8E0E1A86436B}" destId="{262069B7-7415-4067-BBFA-1039D62BA92F}" srcOrd="4" destOrd="0" presId="urn:microsoft.com/office/officeart/2008/layout/BendingPictureBlocks"/>
    <dgm:cxn modelId="{40C7A003-F8C8-449A-911A-EEED5EFD1898}" type="presParOf" srcId="{262069B7-7415-4067-BBFA-1039D62BA92F}" destId="{861BC5C1-C3BD-4B71-89D3-07C331148CEC}" srcOrd="0" destOrd="0" presId="urn:microsoft.com/office/officeart/2008/layout/BendingPictureBlocks"/>
    <dgm:cxn modelId="{0053C3D9-ADCC-4189-9C5F-43485561ACC8}" type="presParOf" srcId="{262069B7-7415-4067-BBFA-1039D62BA92F}" destId="{466E42D4-6945-40B4-9019-66F448722BEE}" srcOrd="1" destOrd="0" presId="urn:microsoft.com/office/officeart/2008/layout/BendingPictureBlocks"/>
    <dgm:cxn modelId="{7E9F3F0A-8A30-4845-889B-64831E72E6B2}" type="presParOf" srcId="{268231F3-E3F9-4BB2-BA74-8E0E1A86436B}" destId="{CEDFE3F5-8125-4C4B-9C3C-BE8BCD408788}" srcOrd="5" destOrd="0" presId="urn:microsoft.com/office/officeart/2008/layout/BendingPictureBlocks"/>
    <dgm:cxn modelId="{043DD029-1930-4F6A-9073-2D31058697D1}" type="presParOf" srcId="{268231F3-E3F9-4BB2-BA74-8E0E1A86436B}" destId="{DB2C2C00-779C-4E80-8D7B-64147244FA38}" srcOrd="6" destOrd="0" presId="urn:microsoft.com/office/officeart/2008/layout/BendingPictureBlocks"/>
    <dgm:cxn modelId="{11DFFD2F-B584-4307-BC92-78D291BF4E40}" type="presParOf" srcId="{DB2C2C00-779C-4E80-8D7B-64147244FA38}" destId="{20391EF1-4A50-4E47-B2D7-72E31F785362}" srcOrd="0" destOrd="0" presId="urn:microsoft.com/office/officeart/2008/layout/BendingPictureBlocks"/>
    <dgm:cxn modelId="{AA16AE4B-B72A-4E41-9370-487FEC8C01E3}" type="presParOf" srcId="{DB2C2C00-779C-4E80-8D7B-64147244FA38}" destId="{89ECD073-56A7-4B24-B861-DBA21C91755B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D8CA7-E6B1-4EB5-9865-6FE322C7FBD6}" type="datetimeFigureOut">
              <a:rPr lang="en-IN" smtClean="0"/>
              <a:pPr/>
              <a:t>08-12-2023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5F40C-D110-43BE-84E5-BC609640470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99185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hazardos?utm_source=unsplash&amp;utm_medium=referral&amp;utm_content=creditCopyText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customer-service?utm_source=unsplash&amp;utm_medium=referral&amp;utm_content=creditCopyText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94B52-5DA8-4B61-8F16-791C25595FCF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47261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Hassan OUAJBIR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837E-594B-4F0F-92F5-F20D4296AC5C}" type="slidenum">
              <a:rPr lang="en-ID" smtClean="0"/>
              <a:pPr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3361585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1136-6DC0-4308-B191-A75E525CED28}" type="datetimeFigureOut">
              <a:rPr lang="en-IN" smtClean="0"/>
              <a:pPr/>
              <a:t>08-12-2023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0E91-8962-473D-9DD8-643E4D432F1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3734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1136-6DC0-4308-B191-A75E525CED28}" type="datetimeFigureOut">
              <a:rPr lang="en-IN" smtClean="0"/>
              <a:pPr/>
              <a:t>08-12-2023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0E91-8962-473D-9DD8-643E4D432F1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9996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1136-6DC0-4308-B191-A75E525CED28}" type="datetimeFigureOut">
              <a:rPr lang="en-IN" smtClean="0"/>
              <a:pPr/>
              <a:t>08-12-2023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0E91-8962-473D-9DD8-643E4D432F1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39698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aerial view of a city&#10;&#10;Description automatically generated">
            <a:extLst>
              <a:ext uri="{FF2B5EF4-FFF2-40B4-BE49-F238E27FC236}">
                <a16:creationId xmlns:a16="http://schemas.microsoft.com/office/drawing/2014/main" xmlns="" id="{E9D8D0F7-1275-20C5-EB8F-2279EC5EFA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CDDD19-EBA1-71F0-8DF4-E4E2C3CBA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66B0-3BAB-430E-9310-3E1552C8CCAC}" type="datetime1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8AFEDE-6CA6-CDED-C70B-B9774FF23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7713D3-1FBB-9BA6-061C-B52E5E3B5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1243-E4E3-4CCF-A301-AB8954176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0225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E421F5D-C68D-782B-F7EA-A31C866743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8014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E421F5D-C68D-782B-F7EA-A31C866743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6625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E421F5D-C68D-782B-F7EA-A31C866743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6263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E421F5D-C68D-782B-F7EA-A31C866743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1402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E421F5D-C68D-782B-F7EA-A31C866743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054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E421F5D-C68D-782B-F7EA-A31C866743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135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1136-6DC0-4308-B191-A75E525CED28}" type="datetimeFigureOut">
              <a:rPr lang="en-IN" smtClean="0"/>
              <a:pPr/>
              <a:t>08-12-2023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0E91-8962-473D-9DD8-643E4D432F1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918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1136-6DC0-4308-B191-A75E525CED28}" type="datetimeFigureOut">
              <a:rPr lang="en-IN" smtClean="0"/>
              <a:pPr/>
              <a:t>08-12-2023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0E91-8962-473D-9DD8-643E4D432F1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1976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1136-6DC0-4308-B191-A75E525CED28}" type="datetimeFigureOut">
              <a:rPr lang="en-IN" smtClean="0"/>
              <a:pPr/>
              <a:t>08-12-2023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0E91-8962-473D-9DD8-643E4D432F1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93967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1136-6DC0-4308-B191-A75E525CED28}" type="datetimeFigureOut">
              <a:rPr lang="en-IN" smtClean="0"/>
              <a:pPr/>
              <a:t>08-12-2023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0E91-8962-473D-9DD8-643E4D432F1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2951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1136-6DC0-4308-B191-A75E525CED28}" type="datetimeFigureOut">
              <a:rPr lang="en-IN" smtClean="0"/>
              <a:pPr/>
              <a:t>08-12-2023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0E91-8962-473D-9DD8-643E4D432F1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9325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1136-6DC0-4308-B191-A75E525CED28}" type="datetimeFigureOut">
              <a:rPr lang="en-IN" smtClean="0"/>
              <a:pPr/>
              <a:t>08-12-2023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0E91-8962-473D-9DD8-643E4D432F1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49463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1136-6DC0-4308-B191-A75E525CED28}" type="datetimeFigureOut">
              <a:rPr lang="en-IN" smtClean="0"/>
              <a:pPr/>
              <a:t>08-12-2023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0E91-8962-473D-9DD8-643E4D432F1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36279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1136-6DC0-4308-B191-A75E525CED28}" type="datetimeFigureOut">
              <a:rPr lang="en-IN" smtClean="0"/>
              <a:pPr/>
              <a:t>08-12-2023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0E91-8962-473D-9DD8-643E4D432F1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6429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F1136-6DC0-4308-B191-A75E525CED28}" type="datetimeFigureOut">
              <a:rPr lang="en-IN" smtClean="0"/>
              <a:pPr/>
              <a:t>08-12-2023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60E91-8962-473D-9DD8-643E4D432F1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8928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eepcho@eepcindia.net" TargetMode="External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23" Type="http://schemas.openxmlformats.org/officeDocument/2006/relationships/image" Target="../media/image25.png"/><Relationship Id="rId10" Type="http://schemas.openxmlformats.org/officeDocument/2006/relationships/image" Target="../media/image12.jpe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E66BD22-03F7-C1B7-DA1B-572A09F5D30E}"/>
              </a:ext>
            </a:extLst>
          </p:cNvPr>
          <p:cNvSpPr txBox="1"/>
          <p:nvPr/>
        </p:nvSpPr>
        <p:spPr>
          <a:xfrm>
            <a:off x="1026398" y="1241747"/>
            <a:ext cx="554930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buNone/>
            </a:pPr>
            <a:r>
              <a:rPr lang="en-IN" sz="3800" b="1" dirty="0"/>
              <a:t>BHARAT MOBILITY 2024</a:t>
            </a:r>
          </a:p>
          <a:p>
            <a:pPr marL="0" lvl="0" indent="0" algn="ctr">
              <a:buNone/>
            </a:pPr>
            <a:r>
              <a:rPr lang="en-IN" sz="3600" dirty="0"/>
              <a:t>1-3 February 2024</a:t>
            </a:r>
          </a:p>
          <a:p>
            <a:pPr algn="ctr"/>
            <a:r>
              <a:rPr lang="en-IN" sz="3600" dirty="0"/>
              <a:t>New Delhi</a:t>
            </a:r>
          </a:p>
          <a:p>
            <a:pPr marL="0" lvl="0" indent="0" algn="ctr">
              <a:buNone/>
            </a:pPr>
            <a:endParaRPr lang="en-IN" sz="4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14827AB-B199-B38D-69BF-5EC12F74B31A}"/>
              </a:ext>
            </a:extLst>
          </p:cNvPr>
          <p:cNvSpPr txBox="1"/>
          <p:nvPr/>
        </p:nvSpPr>
        <p:spPr>
          <a:xfrm>
            <a:off x="1026398" y="3993677"/>
            <a:ext cx="54572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effectLst/>
                <a:latin typeface="Söhne"/>
              </a:rPr>
              <a:t>An event </a:t>
            </a:r>
            <a:r>
              <a:rPr lang="en-GB" dirty="0">
                <a:latin typeface="Söhne"/>
              </a:rPr>
              <a:t>covering the entire value chain of the Mobility Industry</a:t>
            </a:r>
            <a:r>
              <a:rPr lang="en-GB" b="0" i="0" dirty="0">
                <a:effectLst/>
                <a:latin typeface="Söhne"/>
              </a:rPr>
              <a:t> including automobiles, automotive components, tyre manufacturing, energy storage solutions, urban mobility, alternative fuels, cutting-edge technology- all seamlessly brought together at a sin</a:t>
            </a:r>
            <a:r>
              <a:rPr lang="en-GB" dirty="0">
                <a:latin typeface="Söhne"/>
              </a:rPr>
              <a:t>gle</a:t>
            </a:r>
            <a:r>
              <a:rPr lang="en-GB" b="0" i="0" dirty="0">
                <a:effectLst/>
                <a:latin typeface="Söhne"/>
              </a:rPr>
              <a:t> venue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7064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C28D136-287E-5CD6-E04F-5CD17576FD19}"/>
              </a:ext>
            </a:extLst>
          </p:cNvPr>
          <p:cNvSpPr txBox="1"/>
          <p:nvPr/>
        </p:nvSpPr>
        <p:spPr>
          <a:xfrm>
            <a:off x="200025" y="136525"/>
            <a:ext cx="401955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Source Engine Parts Private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Printwell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Offset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Protectron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Electromech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Puja Fluid Seals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Pvt.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Ltd.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Pune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Aupac</a:t>
            </a:r>
            <a:endParaRPr lang="en-IN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Punjab Bevel Gears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Purnima Auto Meter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Quintess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E Components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R.D.H Auto (REGD.)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R.P. Goel &amp; Sons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Raaj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Unocal Lubricants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Radhe Auto Industries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Radhey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Autotech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(Apex Tractor)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Rahil Industries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Rajan Auto Industries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Randhir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Industries_IK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Spares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Rartogo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Tech Pvt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Redtronic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General Trading LLC, USA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Reliable Mechatronics Private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RM Engineering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RMP Bearings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Roger Motors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Roop Industries</a:t>
            </a:r>
            <a:endParaRPr lang="en-IN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C1DC3F-56F6-123C-0EF2-F8E7318CD06A}"/>
              </a:ext>
            </a:extLst>
          </p:cNvPr>
          <p:cNvSpPr txBox="1"/>
          <p:nvPr/>
        </p:nvSpPr>
        <p:spPr>
          <a:xfrm>
            <a:off x="4838700" y="108486"/>
            <a:ext cx="35052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Rose Industries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Roshan Enterprises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RP Auto Styles -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Autoform</a:t>
            </a:r>
            <a:endParaRPr lang="en-IN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Ruen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Inox Automobiles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Rydermatic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Automotive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K Enterprises (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Xtools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K Spring Co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 Automotive INC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Sakshi International Private Ltd.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Samkrg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Pistons And Rings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Samway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Sanjay Motors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Satnam Sales Corp.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Scanon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Electronics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Scarlett Engineers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Schaeffler India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Sethi Auto Stores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 Auto Electricals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Sharda Auto Industries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Shekhar Brothers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Shiv Gorakh Engineering Works LLP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Shree Jee Forgings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Siddhi Diesels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Sidhi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Vinayak Engineers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Sigma Corporation India Ltd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CA21A40-AF54-1BF9-FC3A-3EAB95470ED3}"/>
              </a:ext>
            </a:extLst>
          </p:cNvPr>
          <p:cNvSpPr txBox="1"/>
          <p:nvPr/>
        </p:nvSpPr>
        <p:spPr>
          <a:xfrm>
            <a:off x="8181975" y="108486"/>
            <a:ext cx="35052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Sika India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Sikand Forgings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Silkaans</a:t>
            </a:r>
            <a:endParaRPr lang="en-IN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Silver Muller Rubber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 Loong Group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Singhal Industrial Corporation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Skyward Overseas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SMB Engineering Works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SMIC Auto Parts Private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Sonu Hose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 Friction Components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 Techno Engineers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Steel Impex &amp; Industries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Stork Rubber Products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Subros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Sumax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Engineering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Sunny Engineering Industries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 Circle Auto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 Seals India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Supreet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Impex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Surabhi Automotive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Surex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Auto Components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Surya Springs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Swami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Shreeji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Turning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Swarup Polymers Pvt Ltd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D33CC7C-C892-198E-A861-DA2565FB6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1243-E4E3-4CCF-A301-AB895417664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3404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4EA4845-C989-7821-48CB-EFA1CC4AF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B65F-D42C-46D1-B07C-0AF196AEE79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EF8F43-91BF-76A3-0A25-0A1F6D1E0360}"/>
              </a:ext>
            </a:extLst>
          </p:cNvPr>
          <p:cNvSpPr txBox="1"/>
          <p:nvPr/>
        </p:nvSpPr>
        <p:spPr>
          <a:xfrm>
            <a:off x="438150" y="206097"/>
            <a:ext cx="4162425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Swatantra Auto Ind.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SYRMA SGS Technology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T.I.T International Co.,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Autotec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Information Systems India Pvt Ltd (Tec Alliance)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Taizhou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Yihong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Industrial Co.,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Talbros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Indiparts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Talco India Washer Hub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TARA IMPEX FZE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Technico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Innovative Products Private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Technique Auto Industries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Technomec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(India)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Teknorot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Otomotiv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Orunleri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San. Tic. A.S.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Premier Auto Corporation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Roller Bearing Co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Supreme Industries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Wesman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Engineering Co.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Western India Genuine Ghee Co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Topdon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Europe, Sociedad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Limitada</a:t>
            </a:r>
            <a:endParaRPr lang="en-IN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Tradesoft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LLC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 World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Enterprises_GOGO</a:t>
            </a:r>
            <a:endParaRPr lang="en-IN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Trident Information Systems Private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Trigno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Engineering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Tropicool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 Gadgets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Pvt.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Ltd.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Turbo Engine Part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Turbo Tech Engineers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3C4874-E7E1-F38F-DFA8-0A6203BB764A}"/>
              </a:ext>
            </a:extLst>
          </p:cNvPr>
          <p:cNvSpPr txBox="1"/>
          <p:nvPr/>
        </p:nvSpPr>
        <p:spPr>
          <a:xfrm>
            <a:off x="5257800" y="221694"/>
            <a:ext cx="416242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 Expo India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United Engineering Works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United Petrochem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Universal Precision Screws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Uno Minda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Vaish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Industries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Venol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India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Pvt.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Ltd.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Vikas Forgings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Pvt.Ltd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Vimal Auto Industries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Vinni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Chemicals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Vishwakarma Auto Parts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Vishwakarma Auto Pipes Private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Walker Products, Inc.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Western Bearing India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Wheel Movers India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Worksmart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Retail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LLP_Woscher</a:t>
            </a:r>
            <a:endParaRPr lang="en-IN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Yaman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Engitech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Yamuna Automotive Components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YOKO Manufacturing Co., Ltd.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Yugal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Precision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ZF India Pvt Ltd</a:t>
            </a:r>
            <a:r>
              <a:rPr lang="en-IN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and many more….</a:t>
            </a:r>
            <a:endParaRPr lang="en-IN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223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B0EA55-653C-5423-ACF8-67F6836833D5}"/>
              </a:ext>
            </a:extLst>
          </p:cNvPr>
          <p:cNvSpPr txBox="1"/>
          <p:nvPr/>
        </p:nvSpPr>
        <p:spPr>
          <a:xfrm>
            <a:off x="606021" y="557900"/>
            <a:ext cx="1131968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dirty="0"/>
              <a:t>Other attractions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73F407C9-C1B3-6C73-3FF2-82D11B8204AA}"/>
              </a:ext>
            </a:extLst>
          </p:cNvPr>
          <p:cNvGraphicFramePr/>
          <p:nvPr>
            <p:extLst/>
          </p:nvPr>
        </p:nvGraphicFramePr>
        <p:xfrm>
          <a:off x="1043709" y="1097106"/>
          <a:ext cx="10104582" cy="5624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CD2D585-F4CB-B5F3-F7BC-05B4DDF4D3F4}"/>
              </a:ext>
            </a:extLst>
          </p:cNvPr>
          <p:cNvSpPr txBox="1"/>
          <p:nvPr/>
        </p:nvSpPr>
        <p:spPr>
          <a:xfrm>
            <a:off x="1043709" y="1423632"/>
            <a:ext cx="2706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Proposed partner</a:t>
            </a:r>
          </a:p>
          <a:p>
            <a:r>
              <a:rPr lang="en-US" dirty="0"/>
              <a:t>CII 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D54BA5-1DF2-1E34-7374-215F8B7A344D}"/>
              </a:ext>
            </a:extLst>
          </p:cNvPr>
          <p:cNvSpPr txBox="1"/>
          <p:nvPr/>
        </p:nvSpPr>
        <p:spPr>
          <a:xfrm>
            <a:off x="951344" y="4198358"/>
            <a:ext cx="2706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Proposed partners</a:t>
            </a:r>
          </a:p>
          <a:p>
            <a:r>
              <a:rPr lang="en-US" dirty="0"/>
              <a:t>FICCI and Invest India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93D1CEC-47EB-7FCB-9E5C-3377295EE67E}"/>
              </a:ext>
            </a:extLst>
          </p:cNvPr>
          <p:cNvSpPr txBox="1"/>
          <p:nvPr/>
        </p:nvSpPr>
        <p:spPr>
          <a:xfrm>
            <a:off x="10000672" y="1423631"/>
            <a:ext cx="1882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 Proposed partners</a:t>
            </a:r>
          </a:p>
          <a:p>
            <a:r>
              <a:rPr lang="en-US" dirty="0"/>
              <a:t>All Stakeholders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9E9297-5862-4290-E4E8-6619AC0E31ED}"/>
              </a:ext>
            </a:extLst>
          </p:cNvPr>
          <p:cNvSpPr txBox="1"/>
          <p:nvPr/>
        </p:nvSpPr>
        <p:spPr>
          <a:xfrm>
            <a:off x="10136043" y="4146757"/>
            <a:ext cx="1882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6. Proposed partner</a:t>
            </a:r>
          </a:p>
          <a:p>
            <a:r>
              <a:rPr lang="en-US" dirty="0"/>
              <a:t>JK </a:t>
            </a:r>
            <a:r>
              <a:rPr lang="en-US" dirty="0" err="1"/>
              <a:t>Tyre</a:t>
            </a:r>
            <a:r>
              <a:rPr lang="en-US" dirty="0"/>
              <a:t> (ATMA)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967968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B7BD570A-0594-4F51-AE88-7009F329B8CE}"/>
              </a:ext>
            </a:extLst>
          </p:cNvPr>
          <p:cNvSpPr txBox="1">
            <a:spLocks/>
          </p:cNvSpPr>
          <p:nvPr/>
        </p:nvSpPr>
        <p:spPr>
          <a:xfrm>
            <a:off x="9042401" y="2431548"/>
            <a:ext cx="26162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r"/>
            <a:r>
              <a:rPr lang="en-US" sz="3600" dirty="0">
                <a:solidFill>
                  <a:schemeClr val="bg1"/>
                </a:solidFill>
              </a:rPr>
              <a:t>Contact Us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DBD8F95-8CED-42B1-B3C4-D061517A79C1}"/>
              </a:ext>
            </a:extLst>
          </p:cNvPr>
          <p:cNvGrpSpPr/>
          <p:nvPr/>
        </p:nvGrpSpPr>
        <p:grpSpPr>
          <a:xfrm>
            <a:off x="10763250" y="1166812"/>
            <a:ext cx="895350" cy="895350"/>
            <a:chOff x="3390900" y="2886076"/>
            <a:chExt cx="361950" cy="361950"/>
          </a:xfrm>
          <a:solidFill>
            <a:schemeClr val="bg1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xmlns="" id="{67606560-6948-4D29-99C8-3BCE0AC3B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150" y="2984501"/>
              <a:ext cx="168275" cy="166688"/>
            </a:xfrm>
            <a:custGeom>
              <a:avLst/>
              <a:gdLst>
                <a:gd name="T0" fmla="*/ 45 w 45"/>
                <a:gd name="T1" fmla="*/ 36 h 44"/>
                <a:gd name="T2" fmla="*/ 44 w 45"/>
                <a:gd name="T3" fmla="*/ 34 h 44"/>
                <a:gd name="T4" fmla="*/ 39 w 45"/>
                <a:gd name="T5" fmla="*/ 29 h 44"/>
                <a:gd name="T6" fmla="*/ 37 w 45"/>
                <a:gd name="T7" fmla="*/ 28 h 44"/>
                <a:gd name="T8" fmla="*/ 34 w 45"/>
                <a:gd name="T9" fmla="*/ 29 h 44"/>
                <a:gd name="T10" fmla="*/ 32 w 45"/>
                <a:gd name="T11" fmla="*/ 31 h 44"/>
                <a:gd name="T12" fmla="*/ 30 w 45"/>
                <a:gd name="T13" fmla="*/ 31 h 44"/>
                <a:gd name="T14" fmla="*/ 13 w 45"/>
                <a:gd name="T15" fmla="*/ 15 h 44"/>
                <a:gd name="T16" fmla="*/ 14 w 45"/>
                <a:gd name="T17" fmla="*/ 12 h 44"/>
                <a:gd name="T18" fmla="*/ 16 w 45"/>
                <a:gd name="T19" fmla="*/ 11 h 44"/>
                <a:gd name="T20" fmla="*/ 17 w 45"/>
                <a:gd name="T21" fmla="*/ 8 h 44"/>
                <a:gd name="T22" fmla="*/ 16 w 45"/>
                <a:gd name="T23" fmla="*/ 6 h 44"/>
                <a:gd name="T24" fmla="*/ 11 w 45"/>
                <a:gd name="T25" fmla="*/ 1 h 44"/>
                <a:gd name="T26" fmla="*/ 9 w 45"/>
                <a:gd name="T27" fmla="*/ 0 h 44"/>
                <a:gd name="T28" fmla="*/ 6 w 45"/>
                <a:gd name="T29" fmla="*/ 1 h 44"/>
                <a:gd name="T30" fmla="*/ 3 w 45"/>
                <a:gd name="T31" fmla="*/ 4 h 44"/>
                <a:gd name="T32" fmla="*/ 2 w 45"/>
                <a:gd name="T33" fmla="*/ 12 h 44"/>
                <a:gd name="T34" fmla="*/ 33 w 45"/>
                <a:gd name="T35" fmla="*/ 43 h 44"/>
                <a:gd name="T36" fmla="*/ 41 w 45"/>
                <a:gd name="T37" fmla="*/ 42 h 44"/>
                <a:gd name="T38" fmla="*/ 42 w 45"/>
                <a:gd name="T39" fmla="*/ 41 h 44"/>
                <a:gd name="T40" fmla="*/ 42 w 45"/>
                <a:gd name="T41" fmla="*/ 41 h 44"/>
                <a:gd name="T42" fmla="*/ 42 w 45"/>
                <a:gd name="T43" fmla="*/ 41 h 44"/>
                <a:gd name="T44" fmla="*/ 44 w 45"/>
                <a:gd name="T45" fmla="*/ 39 h 44"/>
                <a:gd name="T46" fmla="*/ 45 w 45"/>
                <a:gd name="T47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44">
                  <a:moveTo>
                    <a:pt x="45" y="36"/>
                  </a:moveTo>
                  <a:cubicBezTo>
                    <a:pt x="45" y="35"/>
                    <a:pt x="45" y="35"/>
                    <a:pt x="44" y="34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8"/>
                    <a:pt x="38" y="28"/>
                    <a:pt x="37" y="28"/>
                  </a:cubicBezTo>
                  <a:cubicBezTo>
                    <a:pt x="36" y="28"/>
                    <a:pt x="35" y="29"/>
                    <a:pt x="34" y="29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1" y="32"/>
                    <a:pt x="30" y="31"/>
                  </a:cubicBezTo>
                  <a:cubicBezTo>
                    <a:pt x="24" y="27"/>
                    <a:pt x="18" y="21"/>
                    <a:pt x="13" y="15"/>
                  </a:cubicBezTo>
                  <a:cubicBezTo>
                    <a:pt x="13" y="14"/>
                    <a:pt x="13" y="13"/>
                    <a:pt x="14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7" y="9"/>
                    <a:pt x="17" y="8"/>
                  </a:cubicBezTo>
                  <a:cubicBezTo>
                    <a:pt x="17" y="7"/>
                    <a:pt x="16" y="6"/>
                    <a:pt x="16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6"/>
                    <a:pt x="0" y="10"/>
                    <a:pt x="2" y="12"/>
                  </a:cubicBezTo>
                  <a:cubicBezTo>
                    <a:pt x="10" y="24"/>
                    <a:pt x="21" y="35"/>
                    <a:pt x="33" y="43"/>
                  </a:cubicBezTo>
                  <a:cubicBezTo>
                    <a:pt x="35" y="44"/>
                    <a:pt x="39" y="44"/>
                    <a:pt x="41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8"/>
                    <a:pt x="45" y="37"/>
                    <a:pt x="4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B76BFFCF-92F9-4DD0-8045-9A13593476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0900" y="2886076"/>
              <a:ext cx="361950" cy="361950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82 w 96"/>
                <a:gd name="T11" fmla="*/ 71 h 96"/>
                <a:gd name="T12" fmla="*/ 79 w 96"/>
                <a:gd name="T13" fmla="*/ 72 h 96"/>
                <a:gd name="T14" fmla="*/ 78 w 96"/>
                <a:gd name="T15" fmla="*/ 69 h 96"/>
                <a:gd name="T16" fmla="*/ 85 w 96"/>
                <a:gd name="T17" fmla="*/ 48 h 96"/>
                <a:gd name="T18" fmla="*/ 48 w 96"/>
                <a:gd name="T19" fmla="*/ 11 h 96"/>
                <a:gd name="T20" fmla="*/ 11 w 96"/>
                <a:gd name="T21" fmla="*/ 48 h 96"/>
                <a:gd name="T22" fmla="*/ 48 w 96"/>
                <a:gd name="T23" fmla="*/ 85 h 96"/>
                <a:gd name="T24" fmla="*/ 66 w 96"/>
                <a:gd name="T25" fmla="*/ 78 h 96"/>
                <a:gd name="T26" fmla="*/ 67 w 96"/>
                <a:gd name="T27" fmla="*/ 72 h 96"/>
                <a:gd name="T28" fmla="*/ 61 w 96"/>
                <a:gd name="T29" fmla="*/ 74 h 96"/>
                <a:gd name="T30" fmla="*/ 56 w 96"/>
                <a:gd name="T31" fmla="*/ 73 h 96"/>
                <a:gd name="T32" fmla="*/ 23 w 96"/>
                <a:gd name="T33" fmla="*/ 40 h 96"/>
                <a:gd name="T34" fmla="*/ 25 w 96"/>
                <a:gd name="T35" fmla="*/ 27 h 96"/>
                <a:gd name="T36" fmla="*/ 28 w 96"/>
                <a:gd name="T37" fmla="*/ 24 h 96"/>
                <a:gd name="T38" fmla="*/ 39 w 96"/>
                <a:gd name="T39" fmla="*/ 24 h 96"/>
                <a:gd name="T40" fmla="*/ 44 w 96"/>
                <a:gd name="T41" fmla="*/ 29 h 96"/>
                <a:gd name="T42" fmla="*/ 46 w 96"/>
                <a:gd name="T43" fmla="*/ 34 h 96"/>
                <a:gd name="T44" fmla="*/ 43 w 96"/>
                <a:gd name="T45" fmla="*/ 39 h 96"/>
                <a:gd name="T46" fmla="*/ 43 w 96"/>
                <a:gd name="T47" fmla="*/ 40 h 96"/>
                <a:gd name="T48" fmla="*/ 56 w 96"/>
                <a:gd name="T49" fmla="*/ 53 h 96"/>
                <a:gd name="T50" fmla="*/ 57 w 96"/>
                <a:gd name="T51" fmla="*/ 53 h 96"/>
                <a:gd name="T52" fmla="*/ 67 w 96"/>
                <a:gd name="T53" fmla="*/ 52 h 96"/>
                <a:gd name="T54" fmla="*/ 72 w 96"/>
                <a:gd name="T55" fmla="*/ 57 h 96"/>
                <a:gd name="T56" fmla="*/ 74 w 96"/>
                <a:gd name="T57" fmla="*/ 62 h 96"/>
                <a:gd name="T58" fmla="*/ 72 w 96"/>
                <a:gd name="T59" fmla="*/ 68 h 96"/>
                <a:gd name="T60" fmla="*/ 71 w 96"/>
                <a:gd name="T61" fmla="*/ 69 h 96"/>
                <a:gd name="T62" fmla="*/ 70 w 96"/>
                <a:gd name="T63" fmla="*/ 78 h 96"/>
                <a:gd name="T64" fmla="*/ 48 w 96"/>
                <a:gd name="T65" fmla="*/ 89 h 96"/>
                <a:gd name="T66" fmla="*/ 7 w 96"/>
                <a:gd name="T67" fmla="*/ 48 h 96"/>
                <a:gd name="T68" fmla="*/ 48 w 96"/>
                <a:gd name="T69" fmla="*/ 7 h 96"/>
                <a:gd name="T70" fmla="*/ 89 w 96"/>
                <a:gd name="T71" fmla="*/ 48 h 96"/>
                <a:gd name="T72" fmla="*/ 82 w 96"/>
                <a:gd name="T73" fmla="*/ 7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2" y="0"/>
                    <a:pt x="0" y="22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4" y="96"/>
                    <a:pt x="96" y="74"/>
                    <a:pt x="96" y="48"/>
                  </a:cubicBezTo>
                  <a:cubicBezTo>
                    <a:pt x="96" y="22"/>
                    <a:pt x="74" y="0"/>
                    <a:pt x="48" y="0"/>
                  </a:cubicBezTo>
                  <a:close/>
                  <a:moveTo>
                    <a:pt x="82" y="71"/>
                  </a:moveTo>
                  <a:cubicBezTo>
                    <a:pt x="81" y="72"/>
                    <a:pt x="80" y="72"/>
                    <a:pt x="79" y="72"/>
                  </a:cubicBezTo>
                  <a:cubicBezTo>
                    <a:pt x="78" y="71"/>
                    <a:pt x="78" y="70"/>
                    <a:pt x="78" y="69"/>
                  </a:cubicBezTo>
                  <a:cubicBezTo>
                    <a:pt x="83" y="63"/>
                    <a:pt x="85" y="55"/>
                    <a:pt x="85" y="48"/>
                  </a:cubicBezTo>
                  <a:cubicBezTo>
                    <a:pt x="85" y="28"/>
                    <a:pt x="68" y="11"/>
                    <a:pt x="48" y="11"/>
                  </a:cubicBezTo>
                  <a:cubicBezTo>
                    <a:pt x="28" y="11"/>
                    <a:pt x="11" y="28"/>
                    <a:pt x="11" y="48"/>
                  </a:cubicBezTo>
                  <a:cubicBezTo>
                    <a:pt x="11" y="68"/>
                    <a:pt x="28" y="85"/>
                    <a:pt x="48" y="85"/>
                  </a:cubicBezTo>
                  <a:cubicBezTo>
                    <a:pt x="58" y="85"/>
                    <a:pt x="64" y="82"/>
                    <a:pt x="66" y="78"/>
                  </a:cubicBezTo>
                  <a:cubicBezTo>
                    <a:pt x="67" y="75"/>
                    <a:pt x="68" y="73"/>
                    <a:pt x="67" y="72"/>
                  </a:cubicBezTo>
                  <a:cubicBezTo>
                    <a:pt x="65" y="73"/>
                    <a:pt x="63" y="74"/>
                    <a:pt x="61" y="74"/>
                  </a:cubicBezTo>
                  <a:cubicBezTo>
                    <a:pt x="59" y="74"/>
                    <a:pt x="58" y="73"/>
                    <a:pt x="56" y="73"/>
                  </a:cubicBezTo>
                  <a:cubicBezTo>
                    <a:pt x="43" y="64"/>
                    <a:pt x="32" y="53"/>
                    <a:pt x="23" y="40"/>
                  </a:cubicBezTo>
                  <a:cubicBezTo>
                    <a:pt x="21" y="36"/>
                    <a:pt x="22" y="31"/>
                    <a:pt x="25" y="27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31" y="21"/>
                    <a:pt x="36" y="21"/>
                    <a:pt x="39" y="24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5" y="30"/>
                    <a:pt x="46" y="32"/>
                    <a:pt x="46" y="34"/>
                  </a:cubicBezTo>
                  <a:cubicBezTo>
                    <a:pt x="46" y="36"/>
                    <a:pt x="45" y="38"/>
                    <a:pt x="43" y="39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7" y="45"/>
                    <a:pt x="51" y="49"/>
                    <a:pt x="56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9" y="50"/>
                    <a:pt x="64" y="50"/>
                    <a:pt x="67" y="52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3" y="59"/>
                    <a:pt x="74" y="61"/>
                    <a:pt x="74" y="62"/>
                  </a:cubicBezTo>
                  <a:cubicBezTo>
                    <a:pt x="74" y="64"/>
                    <a:pt x="73" y="66"/>
                    <a:pt x="72" y="68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2" y="71"/>
                    <a:pt x="72" y="75"/>
                    <a:pt x="70" y="78"/>
                  </a:cubicBezTo>
                  <a:cubicBezTo>
                    <a:pt x="68" y="83"/>
                    <a:pt x="63" y="89"/>
                    <a:pt x="48" y="89"/>
                  </a:cubicBezTo>
                  <a:cubicBezTo>
                    <a:pt x="25" y="89"/>
                    <a:pt x="7" y="70"/>
                    <a:pt x="7" y="48"/>
                  </a:cubicBezTo>
                  <a:cubicBezTo>
                    <a:pt x="7" y="25"/>
                    <a:pt x="25" y="7"/>
                    <a:pt x="48" y="7"/>
                  </a:cubicBezTo>
                  <a:cubicBezTo>
                    <a:pt x="70" y="7"/>
                    <a:pt x="89" y="25"/>
                    <a:pt x="89" y="48"/>
                  </a:cubicBezTo>
                  <a:cubicBezTo>
                    <a:pt x="89" y="56"/>
                    <a:pt x="86" y="64"/>
                    <a:pt x="8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xmlns="" id="{C765D0E6-8B27-4C79-86F3-258A558FA03D}"/>
              </a:ext>
            </a:extLst>
          </p:cNvPr>
          <p:cNvSpPr/>
          <p:nvPr/>
        </p:nvSpPr>
        <p:spPr>
          <a:xfrm flipH="1">
            <a:off x="8851900" y="3429079"/>
            <a:ext cx="2806700" cy="398462"/>
          </a:xfrm>
          <a:prstGeom prst="snip1Rect">
            <a:avLst>
              <a:gd name="adj" fmla="val 354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8088D7-E9B8-FDD6-626A-889C11526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8FBFC79-D563-2AEE-9497-7E1FC75F48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2253" y="2200558"/>
            <a:ext cx="510972" cy="4989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4720715-01FB-BFCF-9815-8226D26D99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2253" y="3250715"/>
            <a:ext cx="574574" cy="5745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393B6E8-00A1-8D8C-0BE0-14B5B7E986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2253" y="4376450"/>
            <a:ext cx="574574" cy="57457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86CAC33-76AC-8BB5-5BA4-2CDD78121D43}"/>
              </a:ext>
            </a:extLst>
          </p:cNvPr>
          <p:cNvSpPr txBox="1"/>
          <p:nvPr/>
        </p:nvSpPr>
        <p:spPr>
          <a:xfrm>
            <a:off x="7019925" y="2208918"/>
            <a:ext cx="4438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Vanijya</a:t>
            </a:r>
            <a:r>
              <a:rPr lang="en-US" sz="1400" dirty="0">
                <a:solidFill>
                  <a:schemeClr val="bg1"/>
                </a:solidFill>
              </a:rPr>
              <a:t> Bhawan, 1st Floor, International Trade Facilitation Centre. 1/1, Wood Street, Kolkata 700016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8D97BF0-590C-44E8-398A-A82EAAB9D3D1}"/>
              </a:ext>
            </a:extLst>
          </p:cNvPr>
          <p:cNvSpPr txBox="1"/>
          <p:nvPr/>
        </p:nvSpPr>
        <p:spPr>
          <a:xfrm>
            <a:off x="7019925" y="3405187"/>
            <a:ext cx="4438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www.eepcindia.org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6B052D2-852B-6E9C-4951-6B862D89B8E4}"/>
              </a:ext>
            </a:extLst>
          </p:cNvPr>
          <p:cNvSpPr txBox="1"/>
          <p:nvPr/>
        </p:nvSpPr>
        <p:spPr>
          <a:xfrm>
            <a:off x="7156653" y="4488948"/>
            <a:ext cx="4438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eepcho@eepcindia.net</a:t>
            </a:r>
            <a:r>
              <a:rPr lang="en-US" sz="1400" dirty="0">
                <a:solidFill>
                  <a:schemeClr val="bg1"/>
                </a:solidFill>
              </a:rPr>
              <a:t>; </a:t>
            </a:r>
            <a:r>
              <a:rPr lang="en-US" sz="1400" dirty="0" smtClean="0">
                <a:solidFill>
                  <a:schemeClr val="bg1"/>
                </a:solidFill>
              </a:rPr>
              <a:t>ed@eepcindia.net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EA6B9FE-1256-EFA8-7AF7-A4A907519AAB}"/>
              </a:ext>
            </a:extLst>
          </p:cNvPr>
          <p:cNvSpPr/>
          <p:nvPr/>
        </p:nvSpPr>
        <p:spPr>
          <a:xfrm>
            <a:off x="6242253" y="5544499"/>
            <a:ext cx="876300" cy="114300"/>
          </a:xfrm>
          <a:prstGeom prst="rect">
            <a:avLst/>
          </a:prstGeom>
          <a:solidFill>
            <a:srgbClr val="007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173929A-1B05-91BA-D4BE-E6752169FA3A}"/>
              </a:ext>
            </a:extLst>
          </p:cNvPr>
          <p:cNvSpPr/>
          <p:nvPr/>
        </p:nvSpPr>
        <p:spPr>
          <a:xfrm>
            <a:off x="7156653" y="5544499"/>
            <a:ext cx="876300" cy="1143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38D82B5-EEF8-D87F-0FE2-28E39FD37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B65F-D42C-46D1-B07C-0AF196AEE79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4713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lage of a building and a fountain&#10;&#10;Description automatically generated">
            <a:extLst>
              <a:ext uri="{FF2B5EF4-FFF2-40B4-BE49-F238E27FC236}">
                <a16:creationId xmlns:a16="http://schemas.microsoft.com/office/drawing/2014/main" xmlns="" id="{CAF3D3CF-2CAB-410E-22B9-A1398D9790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3"/>
          <a:stretch/>
        </p:blipFill>
        <p:spPr>
          <a:xfrm>
            <a:off x="6148096" y="233204"/>
            <a:ext cx="5797293" cy="6388526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Content Placeholder 6">
            <a:extLst>
              <a:ext uri="{FF2B5EF4-FFF2-40B4-BE49-F238E27FC236}">
                <a16:creationId xmlns:a16="http://schemas.microsoft.com/office/drawing/2014/main" xmlns="" id="{D3E6E664-569B-B402-27F8-95FA21B4E010}"/>
              </a:ext>
            </a:extLst>
          </p:cNvPr>
          <p:cNvSpPr txBox="1">
            <a:spLocks/>
          </p:cNvSpPr>
          <p:nvPr/>
        </p:nvSpPr>
        <p:spPr>
          <a:xfrm>
            <a:off x="554775" y="2030838"/>
            <a:ext cx="5472425" cy="27963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sz="3600" b="1" dirty="0"/>
              <a:t>BHARAT MOBILITY 2024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b="1" dirty="0"/>
              <a:t>1-3 February 2024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dirty="0"/>
              <a:t>Venue: Bharat Mandapam, Pragati Maidan, New Delhi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sz="2400" dirty="0"/>
              <a:t>Halls 1-6, 14, 8-12, spread over  1,00,000 sqm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xmlns="" val="4140532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F281029-0ABE-6706-FC21-B466489806A8}"/>
              </a:ext>
            </a:extLst>
          </p:cNvPr>
          <p:cNvSpPr txBox="1"/>
          <p:nvPr/>
        </p:nvSpPr>
        <p:spPr>
          <a:xfrm>
            <a:off x="606021" y="557900"/>
            <a:ext cx="60970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4000" dirty="0"/>
              <a:t>Objectives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66C07B-FCED-41CF-B81F-C61A15FE52A7}"/>
              </a:ext>
            </a:extLst>
          </p:cNvPr>
          <p:cNvSpPr txBox="1"/>
          <p:nvPr/>
        </p:nvSpPr>
        <p:spPr>
          <a:xfrm>
            <a:off x="606021" y="1372284"/>
            <a:ext cx="10983309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cs typeface="Arial" panose="020B0604020202020204" pitchFamily="34" charset="0"/>
              </a:rPr>
              <a:t>To s</a:t>
            </a:r>
            <a:r>
              <a:rPr lang="en-IN" b="1" dirty="0" err="1">
                <a:cs typeface="Arial" panose="020B0604020202020204" pitchFamily="34" charset="0"/>
              </a:rPr>
              <a:t>howcase</a:t>
            </a:r>
            <a:r>
              <a:rPr lang="en-IN" b="1" dirty="0">
                <a:cs typeface="Arial" panose="020B0604020202020204" pitchFamily="34" charset="0"/>
              </a:rPr>
              <a:t> the capabilities of Indian manufacturing in the entire Mobility space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dirty="0">
                <a:cs typeface="Arial" panose="020B0604020202020204" pitchFamily="34" charset="0"/>
              </a:rPr>
              <a:t>Vehicle technologies with respect to </a:t>
            </a:r>
            <a:r>
              <a:rPr lang="en-IN" b="0" i="0" dirty="0">
                <a:effectLst/>
              </a:rPr>
              <a:t>Internal Combustion Engine (ICE), </a:t>
            </a:r>
            <a:r>
              <a:rPr lang="en-IN" dirty="0">
                <a:cs typeface="Arial" panose="020B0604020202020204" pitchFamily="34" charset="0"/>
              </a:rPr>
              <a:t>Electric, Hybrid, Hydrogen, CNG/LNG and Ethanol/Biofuel Powertrains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dirty="0">
                <a:cs typeface="Arial" panose="020B0604020202020204" pitchFamily="34" charset="0"/>
              </a:rPr>
              <a:t>Auto components, </a:t>
            </a:r>
            <a:r>
              <a:rPr lang="en-IN" b="0" i="0" dirty="0">
                <a:effectLst/>
              </a:rPr>
              <a:t>Internal Combustion Engine (ICE)</a:t>
            </a:r>
            <a:r>
              <a:rPr lang="en-IN" dirty="0">
                <a:cs typeface="Arial" panose="020B0604020202020204" pitchFamily="34" charset="0"/>
              </a:rPr>
              <a:t>, New Age and Aftermarket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11111"/>
                </a:solidFill>
                <a:effectLst/>
              </a:rPr>
              <a:t>Electrical &amp; Electronics and Mechanical Subsystems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1111"/>
                </a:solidFill>
                <a:effectLst/>
              </a:rPr>
              <a:t>Next-gen, eco-friendly </a:t>
            </a:r>
            <a:r>
              <a:rPr lang="en-US" b="0" i="0" dirty="0" err="1">
                <a:solidFill>
                  <a:srgbClr val="111111"/>
                </a:solidFill>
                <a:effectLst/>
              </a:rPr>
              <a:t>Tyres</a:t>
            </a:r>
            <a:endParaRPr lang="en-US" b="0" i="0" dirty="0">
              <a:solidFill>
                <a:srgbClr val="111111"/>
              </a:solidFill>
              <a:effectLst/>
            </a:endParaRP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11111"/>
                </a:solidFill>
                <a:effectLst/>
              </a:rPr>
              <a:t>Innovative mobility systems such as Autonomous Vehicles, Connected Vehicles, Urban mobility and Drones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11111"/>
                </a:solidFill>
                <a:effectLst/>
              </a:rPr>
              <a:t>Battery technologies and circular economy principles 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111111"/>
                </a:solidFill>
                <a:effectLst/>
              </a:rPr>
              <a:t>Infrastructure support for charging and other energy sources</a:t>
            </a:r>
            <a:endParaRPr lang="en-IN" dirty="0">
              <a:cs typeface="Arial" panose="020B0604020202020204" pitchFamily="34" charset="0"/>
            </a:endParaRP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dirty="0">
                <a:cs typeface="Arial" panose="020B0604020202020204" pitchFamily="34" charset="0"/>
              </a:rPr>
              <a:t>Innovation &amp; Technology solutions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dirty="0">
                <a:cs typeface="Arial" panose="020B0604020202020204" pitchFamily="34" charset="0"/>
              </a:rPr>
              <a:t>Construction Equipment machinery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11111"/>
                </a:solidFill>
              </a:rPr>
              <a:t>Supply chain encompassing  S</a:t>
            </a:r>
            <a:r>
              <a:rPr lang="en-GB" b="0" i="0" dirty="0">
                <a:solidFill>
                  <a:srgbClr val="111111"/>
                </a:solidFill>
                <a:effectLst/>
              </a:rPr>
              <a:t>teel, Rubber and </a:t>
            </a:r>
            <a:r>
              <a:rPr lang="en-GB" dirty="0">
                <a:solidFill>
                  <a:srgbClr val="111111"/>
                </a:solidFill>
              </a:rPr>
              <a:t>M</a:t>
            </a:r>
            <a:r>
              <a:rPr lang="en-GB" b="0" i="0" dirty="0">
                <a:solidFill>
                  <a:srgbClr val="111111"/>
                </a:solidFill>
                <a:effectLst/>
              </a:rPr>
              <a:t>achine tools</a:t>
            </a:r>
            <a:endParaRPr lang="en-IN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962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687A1E-F281-C99D-0727-12A34B5B3EA1}"/>
              </a:ext>
            </a:extLst>
          </p:cNvPr>
          <p:cNvSpPr txBox="1"/>
          <p:nvPr/>
        </p:nvSpPr>
        <p:spPr>
          <a:xfrm>
            <a:off x="606021" y="557900"/>
            <a:ext cx="60970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4000" dirty="0"/>
              <a:t>The sectors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EEF343A-6E07-C562-68E6-C025187F34AF}"/>
              </a:ext>
            </a:extLst>
          </p:cNvPr>
          <p:cNvSpPr txBox="1"/>
          <p:nvPr/>
        </p:nvSpPr>
        <p:spPr>
          <a:xfrm>
            <a:off x="640003" y="1381249"/>
            <a:ext cx="10983309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sz="2800" dirty="0"/>
              <a:t>AUTOMOBILES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sz="2800" dirty="0"/>
              <a:t>AUTOMOTIVE COMPONENTS 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sz="2800" dirty="0"/>
              <a:t>ELECTRIC VEHICLES 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TYRES, BATTERIES &amp; </a:t>
            </a:r>
            <a:r>
              <a:rPr lang="en-IN" sz="2800" dirty="0"/>
              <a:t>ACCESSORIES 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sz="2800" dirty="0"/>
              <a:t>URBAN MOBILITY 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sz="2800" dirty="0"/>
              <a:t>TECHNOLOGY AND INNOVATIVE SOLUTIONS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sz="2800" dirty="0">
                <a:cs typeface="Arial" panose="020B0604020202020204" pitchFamily="34" charset="0"/>
              </a:rPr>
              <a:t>CONSTRUCTION EQUIPMENT MACHINERY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111111"/>
                </a:solidFill>
                <a:cs typeface="Arial" panose="020B0604020202020204" pitchFamily="34" charset="0"/>
              </a:rPr>
              <a:t>STEEL, RUBBER AND MACHINE TOOLS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968222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E486CC3-D987-C34F-A30E-578395E106F4}"/>
              </a:ext>
            </a:extLst>
          </p:cNvPr>
          <p:cNvSpPr txBox="1"/>
          <p:nvPr/>
        </p:nvSpPr>
        <p:spPr>
          <a:xfrm>
            <a:off x="606021" y="557900"/>
            <a:ext cx="60970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4000" dirty="0"/>
              <a:t>Partner Organisations</a:t>
            </a:r>
            <a:endParaRPr lang="en-US" sz="4000" dirty="0"/>
          </a:p>
        </p:txBody>
      </p:sp>
      <p:pic>
        <p:nvPicPr>
          <p:cNvPr id="3" name="Picture 5" descr="D:\F\MK NEW\PSaha\Webinar Concepts\BMT 2024\Logos\IMTMA.png">
            <a:extLst>
              <a:ext uri="{FF2B5EF4-FFF2-40B4-BE49-F238E27FC236}">
                <a16:creationId xmlns:a16="http://schemas.microsoft.com/office/drawing/2014/main" xmlns="" id="{DDB8D9F6-0764-39BC-088E-369B34C13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559" y="2705577"/>
            <a:ext cx="1352216" cy="81132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pic>
        <p:nvPicPr>
          <p:cNvPr id="5" name="Picture 13" descr="D:\F\MK NEW\PSaha\Webinar Concepts\BMT 2024\Logos\siam-logo.png">
            <a:extLst>
              <a:ext uri="{FF2B5EF4-FFF2-40B4-BE49-F238E27FC236}">
                <a16:creationId xmlns:a16="http://schemas.microsoft.com/office/drawing/2014/main" xmlns="" id="{5109C39A-921A-6361-7A4E-4141C2EB8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3625" y="2888505"/>
            <a:ext cx="1156202" cy="575560"/>
          </a:xfrm>
          <a:prstGeom prst="rect">
            <a:avLst/>
          </a:prstGeom>
          <a:noFill/>
        </p:spPr>
      </p:pic>
      <p:pic>
        <p:nvPicPr>
          <p:cNvPr id="6" name="Picture 15" descr="D:\F\MK NEW\PSaha\Webinar Concepts\BMT 2024\Logos\Nasscom-logo-svg.svg.png">
            <a:extLst>
              <a:ext uri="{FF2B5EF4-FFF2-40B4-BE49-F238E27FC236}">
                <a16:creationId xmlns:a16="http://schemas.microsoft.com/office/drawing/2014/main" xmlns="" id="{0DB18545-F91C-4795-F72A-60EB4BF35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8912" y="3013168"/>
            <a:ext cx="1244962" cy="40498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18" descr="D:\F\MK NEW\PSaha\Webinar Concepts\BMT 2024\Logos\download (2).png">
            <a:extLst>
              <a:ext uri="{FF2B5EF4-FFF2-40B4-BE49-F238E27FC236}">
                <a16:creationId xmlns:a16="http://schemas.microsoft.com/office/drawing/2014/main" xmlns="" id="{22B0FA13-1E54-0EA6-1BED-77776ED24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0837" y="2884252"/>
            <a:ext cx="2256817" cy="677560"/>
          </a:xfrm>
          <a:prstGeom prst="rect">
            <a:avLst/>
          </a:prstGeom>
          <a:noFill/>
        </p:spPr>
      </p:pic>
      <p:pic>
        <p:nvPicPr>
          <p:cNvPr id="9" name="Picture 22" descr="D:\F\MK NEW\PSaha\Webinar Concepts\BMT 2024\Logos\download.png">
            <a:extLst>
              <a:ext uri="{FF2B5EF4-FFF2-40B4-BE49-F238E27FC236}">
                <a16:creationId xmlns:a16="http://schemas.microsoft.com/office/drawing/2014/main" xmlns="" id="{2DB016A2-205E-19DA-38EB-7D5B05BAE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170" y="1969111"/>
            <a:ext cx="1478368" cy="497946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AC0A68-547F-E1B2-599B-B0A712E7F1F5}"/>
              </a:ext>
            </a:extLst>
          </p:cNvPr>
          <p:cNvSpPr txBox="1"/>
          <p:nvPr/>
        </p:nvSpPr>
        <p:spPr>
          <a:xfrm>
            <a:off x="638325" y="3783842"/>
            <a:ext cx="3835199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Yet to confirm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7996489-23BC-80B7-E169-FADAD09DDC26}"/>
              </a:ext>
            </a:extLst>
          </p:cNvPr>
          <p:cNvSpPr txBox="1"/>
          <p:nvPr/>
        </p:nvSpPr>
        <p:spPr>
          <a:xfrm>
            <a:off x="606021" y="1374276"/>
            <a:ext cx="3906527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Confirmed Partners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257A84A-7FDE-FFCD-054F-BC29C733FC89}"/>
              </a:ext>
            </a:extLst>
          </p:cNvPr>
          <p:cNvSpPr txBox="1"/>
          <p:nvPr/>
        </p:nvSpPr>
        <p:spPr>
          <a:xfrm>
            <a:off x="9610106" y="3370712"/>
            <a:ext cx="1943569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Supported by</a:t>
            </a:r>
          </a:p>
        </p:txBody>
      </p:sp>
      <p:pic>
        <p:nvPicPr>
          <p:cNvPr id="13" name="Picture 12" descr="A logo with black text&#10;&#10;Description automatically generated">
            <a:extLst>
              <a:ext uri="{FF2B5EF4-FFF2-40B4-BE49-F238E27FC236}">
                <a16:creationId xmlns:a16="http://schemas.microsoft.com/office/drawing/2014/main" xmlns="" id="{92052B89-24BB-430D-3CFC-3A948F9D0BF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86" t="9561" r="17857" b="12072"/>
          <a:stretch/>
        </p:blipFill>
        <p:spPr>
          <a:xfrm>
            <a:off x="5581295" y="4345987"/>
            <a:ext cx="1029409" cy="832677"/>
          </a:xfrm>
          <a:prstGeom prst="rect">
            <a:avLst/>
          </a:prstGeom>
          <a:ln>
            <a:noFill/>
          </a:ln>
        </p:spPr>
      </p:pic>
      <p:pic>
        <p:nvPicPr>
          <p:cNvPr id="14" name="Picture 4" descr="D:\F\MK NEW\PSaha\Webinar Concepts\BMT 2024\Logos\download (3).png">
            <a:extLst>
              <a:ext uri="{FF2B5EF4-FFF2-40B4-BE49-F238E27FC236}">
                <a16:creationId xmlns:a16="http://schemas.microsoft.com/office/drawing/2014/main" xmlns="" id="{6881B739-F987-C6C1-3ABE-15EB7E84B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92848" y="1884458"/>
            <a:ext cx="1233665" cy="784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6" descr="D:\F\MK NEW\PSaha\Webinar Concepts\BMT 2024\Logos\6295c49ed80d6.png">
            <a:extLst>
              <a:ext uri="{FF2B5EF4-FFF2-40B4-BE49-F238E27FC236}">
                <a16:creationId xmlns:a16="http://schemas.microsoft.com/office/drawing/2014/main" xmlns="" id="{EB7840AC-292A-D035-ADF5-AEAF4B903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847108" y="1956292"/>
            <a:ext cx="1536510" cy="59099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7" descr="D:\F\MK NEW\PSaha\Webinar Concepts\BMT 2024\Logos\_X22fvBa7OX.jpeg">
            <a:extLst>
              <a:ext uri="{FF2B5EF4-FFF2-40B4-BE49-F238E27FC236}">
                <a16:creationId xmlns:a16="http://schemas.microsoft.com/office/drawing/2014/main" xmlns="" id="{8C039773-1ECC-1938-B66A-783ED7EF9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94236" y="1814448"/>
            <a:ext cx="1280268" cy="759757"/>
          </a:xfrm>
          <a:prstGeom prst="rect">
            <a:avLst/>
          </a:prstGeom>
          <a:noFill/>
        </p:spPr>
      </p:pic>
      <p:pic>
        <p:nvPicPr>
          <p:cNvPr id="17" name="Picture 20" descr="D:\F\MK NEW\PSaha\Webinar Concepts\BMT 2024\Logos\download (1).png">
            <a:extLst>
              <a:ext uri="{FF2B5EF4-FFF2-40B4-BE49-F238E27FC236}">
                <a16:creationId xmlns:a16="http://schemas.microsoft.com/office/drawing/2014/main" xmlns="" id="{393322AC-7D17-1CCC-E73B-0D20795E6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09249" y="1920695"/>
            <a:ext cx="1028579" cy="626591"/>
          </a:xfrm>
          <a:prstGeom prst="rect">
            <a:avLst/>
          </a:prstGeom>
          <a:noFill/>
        </p:spPr>
      </p:pic>
      <p:pic>
        <p:nvPicPr>
          <p:cNvPr id="18" name="Picture 21" descr="D:\F\MK NEW\PSaha\Webinar Concepts\BMT 2024\Logos\india-energy-storage-alliance-iesa-logo-vector.png">
            <a:extLst>
              <a:ext uri="{FF2B5EF4-FFF2-40B4-BE49-F238E27FC236}">
                <a16:creationId xmlns:a16="http://schemas.microsoft.com/office/drawing/2014/main" xmlns="" id="{A6020A81-3548-BC17-646A-0CB9EE47A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19977" y="1884458"/>
            <a:ext cx="1233666" cy="709844"/>
          </a:xfrm>
          <a:prstGeom prst="rect">
            <a:avLst/>
          </a:prstGeom>
          <a:noFill/>
        </p:spPr>
      </p:pic>
      <p:pic>
        <p:nvPicPr>
          <p:cNvPr id="19" name="Picture 2" descr="D:\F\MK NEW\PSaha\Webinar Concepts\BMT 2024\Logos\logo.jpg">
            <a:extLst>
              <a:ext uri="{FF2B5EF4-FFF2-40B4-BE49-F238E27FC236}">
                <a16:creationId xmlns:a16="http://schemas.microsoft.com/office/drawing/2014/main" xmlns="" id="{BB4A0977-7206-0747-FB99-CF5049AF4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6021" y="4232659"/>
            <a:ext cx="1504745" cy="695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3" descr="D:\F\MK NEW\PSaha\Webinar Concepts\BMT 2024\Logos\AIA-logo.png">
            <a:extLst>
              <a:ext uri="{FF2B5EF4-FFF2-40B4-BE49-F238E27FC236}">
                <a16:creationId xmlns:a16="http://schemas.microsoft.com/office/drawing/2014/main" xmlns="" id="{B6772FF0-FB97-4F5C-5BFC-6112BF07E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22497" y="4222753"/>
            <a:ext cx="1251535" cy="7782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pic>
        <p:nvPicPr>
          <p:cNvPr id="21" name="Picture 6" descr="D:\F\MK NEW\PSaha\Webinar Concepts\BMT 2024\Logos\eepc.jpg">
            <a:extLst>
              <a:ext uri="{FF2B5EF4-FFF2-40B4-BE49-F238E27FC236}">
                <a16:creationId xmlns:a16="http://schemas.microsoft.com/office/drawing/2014/main" xmlns="" id="{2BDECB3B-E91C-DD38-5DA4-45962B0A0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618204" y="5641601"/>
            <a:ext cx="1580310" cy="556626"/>
          </a:xfrm>
          <a:prstGeom prst="rect">
            <a:avLst/>
          </a:prstGeom>
          <a:noFill/>
        </p:spPr>
      </p:pic>
      <p:pic>
        <p:nvPicPr>
          <p:cNvPr id="22" name="Picture 7" descr="D:\F\MK NEW\PSaha\Webinar Concepts\BMT 2024\Logos\India_Brand_Equity_Foundation_logo.svg.png">
            <a:extLst>
              <a:ext uri="{FF2B5EF4-FFF2-40B4-BE49-F238E27FC236}">
                <a16:creationId xmlns:a16="http://schemas.microsoft.com/office/drawing/2014/main" xmlns="" id="{BC168CC4-539A-C8D0-FDC9-B8849BC88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67811" y="5577912"/>
            <a:ext cx="1200627" cy="72281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Picture 8" descr="D:\F\MK NEW\PSaha\Webinar Concepts\BMT 2024\Logos\logo-investindia.png">
            <a:extLst>
              <a:ext uri="{FF2B5EF4-FFF2-40B4-BE49-F238E27FC236}">
                <a16:creationId xmlns:a16="http://schemas.microsoft.com/office/drawing/2014/main" xmlns="" id="{699A6863-B434-1F04-F0A7-6A0A72629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032435" y="5512857"/>
            <a:ext cx="1208281" cy="8184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" name="Picture 10" descr="D:\F\MK NEW\PSaha\Webinar Concepts\BMT 2024\Logos\ficci-logo-E898522564-seeklogo.com.png">
            <a:extLst>
              <a:ext uri="{FF2B5EF4-FFF2-40B4-BE49-F238E27FC236}">
                <a16:creationId xmlns:a16="http://schemas.microsoft.com/office/drawing/2014/main" xmlns="" id="{55A26EB5-DF19-1438-74D8-8EB410906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100045" y="5471855"/>
            <a:ext cx="1043363" cy="80720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Picture 11" descr="D:\F\MK NEW\PSaha\Webinar Concepts\BMT 2024\Logos\Official_logo_of_the_Confederation_of_Indian_Industry_(CII).svg.png">
            <a:extLst>
              <a:ext uri="{FF2B5EF4-FFF2-40B4-BE49-F238E27FC236}">
                <a16:creationId xmlns:a16="http://schemas.microsoft.com/office/drawing/2014/main" xmlns="" id="{AB077C20-44E8-0CF3-AFDE-AF4B412BF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182248" y="5512857"/>
            <a:ext cx="1685406" cy="68536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6" name="Picture 14" descr="D:\F\MK NEW\PSaha\Webinar Concepts\BMT 2024\Logos\ITPO_LOGO_C_18920.png">
            <a:extLst>
              <a:ext uri="{FF2B5EF4-FFF2-40B4-BE49-F238E27FC236}">
                <a16:creationId xmlns:a16="http://schemas.microsoft.com/office/drawing/2014/main" xmlns="" id="{7B31F4DB-38DB-5F1C-0A0A-BDF3C0C93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15194" y="5694082"/>
            <a:ext cx="981886" cy="555043"/>
          </a:xfrm>
          <a:prstGeom prst="rect">
            <a:avLst/>
          </a:prstGeom>
          <a:noFill/>
        </p:spPr>
      </p:pic>
      <p:pic>
        <p:nvPicPr>
          <p:cNvPr id="27" name="Picture 19" descr="D:\F\MK NEW\PSaha\Webinar Concepts\BMT 2024\Logos\fieo_logo.jpg">
            <a:extLst>
              <a:ext uri="{FF2B5EF4-FFF2-40B4-BE49-F238E27FC236}">
                <a16:creationId xmlns:a16="http://schemas.microsoft.com/office/drawing/2014/main" xmlns="" id="{3ADBE2E7-CEDA-0A2C-D323-943CF404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082008" y="5555264"/>
            <a:ext cx="841184" cy="758755"/>
          </a:xfrm>
          <a:prstGeom prst="rect">
            <a:avLst/>
          </a:prstGeom>
          <a:noFill/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00289CD-F1EF-15BF-750B-68CE2B59ADCC}"/>
              </a:ext>
            </a:extLst>
          </p:cNvPr>
          <p:cNvSpPr txBox="1"/>
          <p:nvPr/>
        </p:nvSpPr>
        <p:spPr>
          <a:xfrm>
            <a:off x="508571" y="5041265"/>
            <a:ext cx="3835199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Apex Trade Promotion &amp; Industry Bodies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E85FF27-B0B3-97E1-4714-436B4D316947}"/>
              </a:ext>
            </a:extLst>
          </p:cNvPr>
          <p:cNvSpPr txBox="1"/>
          <p:nvPr/>
        </p:nvSpPr>
        <p:spPr>
          <a:xfrm>
            <a:off x="9618204" y="5145962"/>
            <a:ext cx="2065225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 Coordinating  Agency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302970-C405-5513-B613-1C8F79725387}"/>
              </a:ext>
            </a:extLst>
          </p:cNvPr>
          <p:cNvSpPr txBox="1"/>
          <p:nvPr/>
        </p:nvSpPr>
        <p:spPr>
          <a:xfrm>
            <a:off x="5190458" y="3777447"/>
            <a:ext cx="2556383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Proposed Knowledge Partner</a:t>
            </a:r>
          </a:p>
        </p:txBody>
      </p:sp>
      <p:pic>
        <p:nvPicPr>
          <p:cNvPr id="30" name="Picture 24" descr="D:\F\MK NEW\PSaha\Webinar Concepts\BMT 2024\Logos\Ministry_of_Commerce_and_Industry.svg.png">
            <a:extLst>
              <a:ext uri="{FF2B5EF4-FFF2-40B4-BE49-F238E27FC236}">
                <a16:creationId xmlns:a16="http://schemas.microsoft.com/office/drawing/2014/main" xmlns="" id="{B904A2FE-C147-4D9B-05D0-57B12F76B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/>
          <a:stretch>
            <a:fillRect/>
          </a:stretch>
        </p:blipFill>
        <p:spPr bwMode="auto">
          <a:xfrm>
            <a:off x="9610107" y="3835353"/>
            <a:ext cx="2151966" cy="1105328"/>
          </a:xfrm>
          <a:prstGeom prst="rect">
            <a:avLst/>
          </a:prstGeom>
          <a:noFill/>
        </p:spPr>
      </p:pic>
      <p:pic>
        <p:nvPicPr>
          <p:cNvPr id="32" name="Picture 31" descr="A blue recycle sign with white arrows&#10;&#10;Description automatically generated">
            <a:extLst>
              <a:ext uri="{FF2B5EF4-FFF2-40B4-BE49-F238E27FC236}">
                <a16:creationId xmlns:a16="http://schemas.microsoft.com/office/drawing/2014/main" xmlns="" id="{4A6F98FA-8391-3D99-FD80-576E7AEE8F1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3098" y="2865691"/>
            <a:ext cx="1881378" cy="67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1671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14B794-BCC0-9A50-5D02-B870B5219F76}"/>
              </a:ext>
            </a:extLst>
          </p:cNvPr>
          <p:cNvSpPr txBox="1"/>
          <p:nvPr/>
        </p:nvSpPr>
        <p:spPr>
          <a:xfrm>
            <a:off x="572109" y="332476"/>
            <a:ext cx="11319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P</a:t>
            </a:r>
            <a:r>
              <a:rPr lang="en-IN" sz="3600" dirty="0" err="1"/>
              <a:t>articipants</a:t>
            </a:r>
            <a:r>
              <a:rPr lang="en-IN" sz="3600" dirty="0"/>
              <a:t> as on date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B158448-D34D-7878-EEEE-61B8817F36BB}"/>
              </a:ext>
            </a:extLst>
          </p:cNvPr>
          <p:cNvSpPr txBox="1"/>
          <p:nvPr/>
        </p:nvSpPr>
        <p:spPr>
          <a:xfrm>
            <a:off x="423615" y="1799103"/>
            <a:ext cx="409067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Maruti Suzuki India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Tata Motors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Mahindra &amp; Mahindra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Hyundai Motor India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Kia India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Toyota Kirloskar Motor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Honda Cars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lang="en-IN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rcedes Benz India </a:t>
            </a:r>
            <a:endParaRPr lang="en-IN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Skoda Volkswagen India (Skoda ; Volkswagen ; Audi ; Porsche and Lamborghini )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Ashok Leyland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Volvo Eicher Commercial Vehicles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Force Motors </a:t>
            </a:r>
            <a:endParaRPr lang="en-IN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TVS Motor Company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Hero MotoCorp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Honda Motorcycle &amp; Scooter India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Suzuki Motorcycle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Royal Enfield </a:t>
            </a:r>
          </a:p>
        </p:txBody>
      </p:sp>
      <p:pic>
        <p:nvPicPr>
          <p:cNvPr id="4" name="Picture 13" descr="D:\F\MK NEW\PSaha\Webinar Concepts\BMT 2024\Logos\siam-logo.png">
            <a:extLst>
              <a:ext uri="{FF2B5EF4-FFF2-40B4-BE49-F238E27FC236}">
                <a16:creationId xmlns:a16="http://schemas.microsoft.com/office/drawing/2014/main" xmlns="" id="{E84616B8-FFFB-B89A-B7A3-A276577E7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109" y="925092"/>
            <a:ext cx="1156202" cy="57556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36ED002-62E9-9B3D-2BC6-51E3074175AF}"/>
              </a:ext>
            </a:extLst>
          </p:cNvPr>
          <p:cNvSpPr txBox="1"/>
          <p:nvPr/>
        </p:nvSpPr>
        <p:spPr>
          <a:xfrm>
            <a:off x="9041779" y="1891436"/>
            <a:ext cx="303403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Apollo Tyres Ltd.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Bridgestone India </a:t>
            </a:r>
            <a:r>
              <a:rPr lang="en-IN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Pvt.</a:t>
            </a: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Ltd.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Continental Ind. Ltd.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CEAT Ltd.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MRF Ltd.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Goodyear Ind. Ltd.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JK Tyre and Industries Ltd.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TVS </a:t>
            </a:r>
            <a:r>
              <a:rPr lang="en-IN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Srichakra</a:t>
            </a:r>
            <a:r>
              <a:rPr lang="en-IN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Ltd.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IN" dirty="0"/>
          </a:p>
        </p:txBody>
      </p:sp>
      <p:pic>
        <p:nvPicPr>
          <p:cNvPr id="6" name="Picture 22" descr="D:\F\MK NEW\PSaha\Webinar Concepts\BMT 2024\Logos\download.png">
            <a:extLst>
              <a:ext uri="{FF2B5EF4-FFF2-40B4-BE49-F238E27FC236}">
                <a16:creationId xmlns:a16="http://schemas.microsoft.com/office/drawing/2014/main" xmlns="" id="{FBDD78E6-4542-4FC5-B6DA-E2AB10E8E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1779" y="4476759"/>
            <a:ext cx="1497675" cy="504449"/>
          </a:xfrm>
          <a:prstGeom prst="rect">
            <a:avLst/>
          </a:prstGeom>
          <a:noFill/>
        </p:spPr>
      </p:pic>
      <p:pic>
        <p:nvPicPr>
          <p:cNvPr id="7" name="Picture 17" descr="D:\F\MK NEW\PSaha\Webinar Concepts\BMT 2024\Logos\_X22fvBa7OX.jpeg">
            <a:extLst>
              <a:ext uri="{FF2B5EF4-FFF2-40B4-BE49-F238E27FC236}">
                <a16:creationId xmlns:a16="http://schemas.microsoft.com/office/drawing/2014/main" xmlns="" id="{7C938742-05B3-D2AA-CDF8-523CD79EE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41779" y="1128281"/>
            <a:ext cx="1698665" cy="766445"/>
          </a:xfrm>
          <a:prstGeom prst="rect">
            <a:avLst/>
          </a:prstGeom>
          <a:noFill/>
        </p:spPr>
      </p:pic>
      <p:pic>
        <p:nvPicPr>
          <p:cNvPr id="8" name="Picture 21" descr="D:\F\MK NEW\PSaha\Webinar Concepts\BMT 2024\Logos\india-energy-storage-alliance-iesa-logo-vector.png">
            <a:extLst>
              <a:ext uri="{FF2B5EF4-FFF2-40B4-BE49-F238E27FC236}">
                <a16:creationId xmlns:a16="http://schemas.microsoft.com/office/drawing/2014/main" xmlns="" id="{A7D3DC6D-DDC0-0BCA-9968-C7AFEFA65C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11488" b="18621"/>
          <a:stretch/>
        </p:blipFill>
        <p:spPr bwMode="auto">
          <a:xfrm>
            <a:off x="5157764" y="1212872"/>
            <a:ext cx="1636834" cy="658244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C55B47-B0B6-1E4C-76AC-580A6002D8D5}"/>
              </a:ext>
            </a:extLst>
          </p:cNvPr>
          <p:cNvSpPr txBox="1"/>
          <p:nvPr/>
        </p:nvSpPr>
        <p:spPr>
          <a:xfrm>
            <a:off x="4981389" y="1952418"/>
            <a:ext cx="362641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Amara Raja Group.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IN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LivGuard</a:t>
            </a:r>
            <a:r>
              <a:rPr lang="en-IN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Hitachi Ltd.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IN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Trontek</a:t>
            </a:r>
            <a:r>
              <a:rPr lang="en-IN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Electronics </a:t>
            </a:r>
            <a:r>
              <a:rPr lang="en-IN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Pvt.</a:t>
            </a:r>
            <a:r>
              <a:rPr lang="en-IN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Ltd.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IN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Exicom</a:t>
            </a:r>
            <a:r>
              <a:rPr lang="en-IN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Tele-Systems Ltd.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IN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SEMCO Group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IN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Epsilon Carbon </a:t>
            </a:r>
            <a:r>
              <a:rPr lang="en-IN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Pvt.</a:t>
            </a:r>
            <a:r>
              <a:rPr lang="en-IN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Ltd.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IN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Neogen</a:t>
            </a:r>
            <a:r>
              <a:rPr lang="en-IN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Chemicals Ltd.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IN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Anupam </a:t>
            </a:r>
            <a:r>
              <a:rPr lang="en-IN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Rasayan</a:t>
            </a:r>
            <a:r>
              <a:rPr lang="en-IN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Ind. Ltd.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IN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Lohum</a:t>
            </a:r>
            <a:r>
              <a:rPr lang="en-IN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Cleantech </a:t>
            </a:r>
            <a:r>
              <a:rPr lang="en-IN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Pvt.</a:t>
            </a:r>
            <a:r>
              <a:rPr lang="en-IN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Ltd.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IN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Exigo</a:t>
            </a:r>
            <a:r>
              <a:rPr lang="en-IN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Recycling </a:t>
            </a:r>
            <a:r>
              <a:rPr lang="en-IN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Pvt.</a:t>
            </a:r>
            <a:r>
              <a:rPr lang="en-IN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Ltd.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IN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Nunam</a:t>
            </a:r>
            <a:r>
              <a:rPr lang="en-IN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Technologies India </a:t>
            </a:r>
            <a:r>
              <a:rPr lang="en-IN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Pvt.</a:t>
            </a:r>
            <a:r>
              <a:rPr lang="en-IN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Ltd., 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IN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BASF Ind. Ltd.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IN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Bry</a:t>
            </a:r>
            <a:r>
              <a:rPr lang="en-IN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-Air (Asia) </a:t>
            </a:r>
            <a:r>
              <a:rPr lang="en-IN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Pvt.</a:t>
            </a:r>
            <a:r>
              <a:rPr lang="en-IN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Ltd.,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IN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Gujarat Fluorochemicals Ltd.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IN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and many more…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169BFE-8FC0-EBFA-D631-D89AAEED38CC}"/>
              </a:ext>
            </a:extLst>
          </p:cNvPr>
          <p:cNvSpPr txBox="1"/>
          <p:nvPr/>
        </p:nvSpPr>
        <p:spPr>
          <a:xfrm>
            <a:off x="9041779" y="5083388"/>
            <a:ext cx="30340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344 confirmations received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IN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country pavilion from Germany, Taiwan and Turkey.</a:t>
            </a:r>
            <a:endParaRPr lang="en-I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123468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C95EC8D-C86D-653A-7C5E-B190C346E5CF}"/>
              </a:ext>
            </a:extLst>
          </p:cNvPr>
          <p:cNvSpPr txBox="1"/>
          <p:nvPr/>
        </p:nvSpPr>
        <p:spPr>
          <a:xfrm>
            <a:off x="142875" y="810220"/>
            <a:ext cx="392430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 Automotive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Plus Auto PTE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To Z Auto Parts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Accurate Bearing Components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Accurate Engineering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Accurub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Technologies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Acey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Engineering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Acme Udyog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Advantec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Wheels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Agrim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Components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Ptv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Ltd.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Ajit Industries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Pvt.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Ltd.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Akal Industries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Akshay Enterprise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Allied Transmission &amp; Gears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Pvt.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Ltd.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ALP Overseas Private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Ambika Auto Industries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Ample Auto Tech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Pvt.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Ltd.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Ampro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Testing Machines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Anand Motor Products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Anand Pistons International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Apex Transmission (P) Ltd.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 Bearings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 Industries</a:t>
            </a:r>
            <a:endParaRPr lang="en-IN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0731656-DC71-95EF-1305-D38B4367C06B}"/>
              </a:ext>
            </a:extLst>
          </p:cNvPr>
          <p:cNvSpPr txBox="1"/>
          <p:nvPr/>
        </p:nvSpPr>
        <p:spPr>
          <a:xfrm>
            <a:off x="3876675" y="194667"/>
            <a:ext cx="39243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ARN Sealing Components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Arun Associates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Autel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Intelligent Technology Corp., Ltd.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 Flow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 Link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 Pins (India)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 Precision Bearings Private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 Spares (ASPO Genuine Parts)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Automax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Tools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Axis Electronics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 J Springs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 K Exports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B.J. Motor Parts Co.,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Bajajsons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Balu Forge Industries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 International Inc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Barnala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Industries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Beco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Auto Industries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Bee Overseas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Befuly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 Co.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Besoto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Starting Systems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Bindra Motors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Pvt.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Ltd.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Brakes India Private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Brasstech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Engineering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Pvt.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Ltd.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Britannia Engineering Company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354AAF9-3313-3DB4-311F-1B83A12C33B2}"/>
              </a:ext>
            </a:extLst>
          </p:cNvPr>
          <p:cNvSpPr txBox="1"/>
          <p:nvPr/>
        </p:nvSpPr>
        <p:spPr>
          <a:xfrm>
            <a:off x="7800975" y="194667"/>
            <a:ext cx="424815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Bryan Automotive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Carewell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Auto Parts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Carl Zeiss India (Bangalore) Private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Celette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India Private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 Car International Private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CJ Manufacturing Company Co.,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Coussinet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Engineers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CRC India Manufacturing &amp; Distributors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CTH Auto Industries (Globe Auto Parts)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DAERIM Metal Technology Industries Co., Ltd.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Dawnsun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Kyosei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Engineering Private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DDSPLM Private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Delite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Industries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DGC Industries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Diesel World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Divine Industries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DRS Auto Industries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Durga Engineers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 India Electronics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Pvt.Ltd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Eastman Cast &amp; Forge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Elofic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Industries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EMDET Jamshedpur Private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Enza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Corporation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Esteem Auto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Farad_Evolution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(Italy)</a:t>
            </a:r>
          </a:p>
        </p:txBody>
      </p:sp>
      <p:pic>
        <p:nvPicPr>
          <p:cNvPr id="2" name="Picture 22" descr="D:\F\MK NEW\PSaha\Webinar Concepts\BMT 2024\Logos\download.png">
            <a:extLst>
              <a:ext uri="{FF2B5EF4-FFF2-40B4-BE49-F238E27FC236}">
                <a16:creationId xmlns:a16="http://schemas.microsoft.com/office/drawing/2014/main" xmlns="" id="{26354AA4-9215-26FA-91FD-BAD882109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100" y="194667"/>
            <a:ext cx="1497675" cy="504449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5474236-2F4C-3FDF-73B6-015A4DA22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41243-E4E3-4CCF-A301-AB895417664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4826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5FBC602-AF4D-B177-0A96-64ED0EB55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B65F-D42C-46D1-B07C-0AF196AEE79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49E4E87-2B90-1CB0-E55E-52C9FD8D5FFD}"/>
              </a:ext>
            </a:extLst>
          </p:cNvPr>
          <p:cNvSpPr txBox="1"/>
          <p:nvPr/>
        </p:nvSpPr>
        <p:spPr>
          <a:xfrm>
            <a:off x="276225" y="72747"/>
            <a:ext cx="3952875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Ferolite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Jointings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Firstedge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Marketing Private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 Star Industries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FPI Auto Parts India Private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Friends Castings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Friendsco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Engg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Works (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Regd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(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Calibrata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 S Auto International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Galaxy Bearings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Galaxy Metal Cast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Galaxy Motors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Galaxy Packaging Machines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Garima Global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Pvt.Ltd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Garware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Hi-Tech Films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Gee EMM Global Exim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Gentech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Engineers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Liners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Globe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Autoparts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Pvt.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Ltd.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Gold Coast (HK) Technology Co.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Golden Men Trading CO.,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Greenfuel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Energy Solutions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Pvt.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Ltd.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Grindlays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Engine Parts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Groz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Net Industries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GSP Automotive Group Wenzhou Co., Ltd.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 Motors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Guangzhou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Lvdian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Electronic Technology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FACA501-EEA5-48A0-7B67-8F6A3B1F18C7}"/>
              </a:ext>
            </a:extLst>
          </p:cNvPr>
          <p:cNvSpPr txBox="1"/>
          <p:nvPr/>
        </p:nvSpPr>
        <p:spPr>
          <a:xfrm>
            <a:off x="4152900" y="195857"/>
            <a:ext cx="3810002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Guangzhou TAWA Hi Tech Co.,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Hamlai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Industries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Haryana Rubber Udyog- Siri Automotive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Hero Motors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Hi-Bond Bearings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Pvt.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Ltd.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Him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Teknoforge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Hi-Tech Automotive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Hong Kong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Bochi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Auto Parts Co.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IDA Automotive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 Auto Industrial Enterprise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Pvt.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Ltd.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Indicators Manufacturing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Indo Everest Industries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Inesh Radiators Ltd.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Infiniti Corporation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J. K.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Fenner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(India)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Jagan Lamps Ltd.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Jai Industries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Jai Raj Ancillaries (P) Ltd.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Jalex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Tuboflex</a:t>
            </a:r>
            <a:endParaRPr lang="en-IN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Jamuna Udyog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Jay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Kishan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Engineering Co. (JK Liners)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Jaya Hind Industries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Jinkoh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Polymers LLP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JKS Exports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JMD International</a:t>
            </a:r>
            <a:endParaRPr lang="en-IN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DA0FE4-6BA6-165A-27FA-E72846BEC9D2}"/>
              </a:ext>
            </a:extLst>
          </p:cNvPr>
          <p:cNvSpPr txBox="1"/>
          <p:nvPr/>
        </p:nvSpPr>
        <p:spPr>
          <a:xfrm>
            <a:off x="7962902" y="136525"/>
            <a:ext cx="425767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JMP Manufacturing Co.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JSG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Innotech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Pvt.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JSP Automotive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Industries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Kaneri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Enterprises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Kansara Engineers Private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Kapoor Industries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Karan Impex India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Karan Industries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Karnavati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 Air Conditioner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Kasuma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Auto Eng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 Bearing India LLP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Kishan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Autoparts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Pvt Ltd.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KK Lighting India Private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Klinger Industrial Products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KMP Manufacturing Company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KNY International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Kobe Suspensions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Kohli Automobiles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Kohli Rubber Moulds India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Koitech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Private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Kongsberg Automotive India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Krishna Metallurgical Laboratories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Kross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KSC Engineers Pvt Ltd</a:t>
            </a:r>
          </a:p>
        </p:txBody>
      </p:sp>
    </p:spTree>
    <p:extLst>
      <p:ext uri="{BB962C8B-B14F-4D97-AF65-F5344CB8AC3E}">
        <p14:creationId xmlns:p14="http://schemas.microsoft.com/office/powerpoint/2010/main" xmlns="" val="1353636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7325CDC-4E47-4BC7-651F-8B6FD2AC4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B65F-D42C-46D1-B07C-0AF196AEE79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A101D2-DD96-63EA-FA30-64E418D81E27}"/>
              </a:ext>
            </a:extLst>
          </p:cNvPr>
          <p:cNvSpPr txBox="1"/>
          <p:nvPr/>
        </p:nvSpPr>
        <p:spPr>
          <a:xfrm>
            <a:off x="381000" y="136525"/>
            <a:ext cx="3305175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KUBE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Autotech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Pvt.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Ltd.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Kusauto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India Private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kylin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India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Lakshmi Motor Co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Ledid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Opto-Electronics Co.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LGK Automotive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Liqui Moly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Gmbh</a:t>
            </a:r>
            <a:endParaRPr lang="en-IN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LMC Enterprises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Lumax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Electronics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Lumileds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India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Pvt.Ltd._Philips</a:t>
            </a:r>
            <a:endParaRPr lang="en-IN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Lumineye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Automotive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Luthra Industrial Corporation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Luxmi Cast &amp; Forge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Macas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Automotive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Magna Automations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MAHLE ANAND Filter Systems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Mahle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Engine Components India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Makhija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Malhotra Engineering Works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Mansons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Maple Car Care Private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 Exhaust Systems Ltd.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Mask Polymers Private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Masu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Brakes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Mato Industries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CAAA32F-3207-8317-13C6-2DFEA6AEDC3F}"/>
              </a:ext>
            </a:extLst>
          </p:cNvPr>
          <p:cNvSpPr txBox="1"/>
          <p:nvPr/>
        </p:nvSpPr>
        <p:spPr>
          <a:xfrm>
            <a:off x="4243388" y="136525"/>
            <a:ext cx="3438524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Maya Trading Corporation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MBL Impex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Pvt.Ltd</a:t>
            </a:r>
            <a:endParaRPr lang="en-IN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Medio International Co.,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Meghdoot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Pistons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Pvt.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Ltd.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Merchlin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FZC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Metaforge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Engg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india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Metrix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Autocomp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Pvt.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Ltd.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Minda Corporation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Minda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Silca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Engineering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  Meters Mfg. Co.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Pvt.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 Metals India Private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Wrapstar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Moonrise Foundry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Morya Springs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Motorhunk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Private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MTI Cylinder Liners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Munish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Forge Private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MVD Auto Components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Pvt.Ltd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Nandan Petrochem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Narang Motor India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Engineering Industries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Piston Rings India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NBR Cooling Systems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Neolite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ZKW Lightings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Pvt.Ltd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India Auto Industries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A31DC2B-FBD8-EF87-37F9-D5C60CA9D08F}"/>
              </a:ext>
            </a:extLst>
          </p:cNvPr>
          <p:cNvSpPr txBox="1"/>
          <p:nvPr/>
        </p:nvSpPr>
        <p:spPr>
          <a:xfrm>
            <a:off x="8053387" y="136525"/>
            <a:ext cx="3857625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Star Industries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Swan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Autocomp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Private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Nisto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Rubber Manufacturing Co.,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NRB Bearings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Oam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Saai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 INC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 Sai Auto Industries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Optibelt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Power Transmission India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Oswal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Moto Corp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 Corporation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P.E. Technic Co.,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Pabla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Bearings Ltd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 Radiators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Shellcast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Paradise Industrial Corporation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Parsvnath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Technologies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Parul Rubber Products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Automobiles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PCP Commercial Pvt Ltd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Pesat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PHC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Valeo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Autoparts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Private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Pinnacle Avenue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Pitzo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India Private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Pix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Transmissions Limited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Plasma India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PNP </a:t>
            </a:r>
            <a:r>
              <a:rPr lang="en-IN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Autocast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Pvt Ltd</a:t>
            </a:r>
          </a:p>
        </p:txBody>
      </p:sp>
    </p:spTree>
    <p:extLst>
      <p:ext uri="{BB962C8B-B14F-4D97-AF65-F5344CB8AC3E}">
        <p14:creationId xmlns:p14="http://schemas.microsoft.com/office/powerpoint/2010/main" xmlns="" val="1450250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1847</Words>
  <Application>Microsoft Office PowerPoint</Application>
  <PresentationFormat>Custom</PresentationFormat>
  <Paragraphs>449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EEPC</dc:creator>
  <cp:lastModifiedBy>DELL</cp:lastModifiedBy>
  <cp:revision>9</cp:revision>
  <dcterms:created xsi:type="dcterms:W3CDTF">2023-12-04T06:54:41Z</dcterms:created>
  <dcterms:modified xsi:type="dcterms:W3CDTF">2023-12-08T12:27:46Z</dcterms:modified>
</cp:coreProperties>
</file>